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037" r:id="rId3"/>
    <p:sldId id="2043" r:id="rId4"/>
    <p:sldId id="2047" r:id="rId5"/>
    <p:sldId id="2056" r:id="rId6"/>
    <p:sldId id="2044" r:id="rId7"/>
    <p:sldId id="2045" r:id="rId8"/>
    <p:sldId id="2046" r:id="rId9"/>
    <p:sldId id="2048" r:id="rId10"/>
    <p:sldId id="2049" r:id="rId11"/>
    <p:sldId id="2050" r:id="rId12"/>
    <p:sldId id="2051" r:id="rId13"/>
    <p:sldId id="2052" r:id="rId14"/>
    <p:sldId id="2053" r:id="rId15"/>
    <p:sldId id="2054" r:id="rId16"/>
    <p:sldId id="2055" r:id="rId17"/>
    <p:sldId id="2057" r:id="rId18"/>
    <p:sldId id="2058" r:id="rId19"/>
    <p:sldId id="2038" r:id="rId20"/>
    <p:sldId id="2059" r:id="rId21"/>
    <p:sldId id="2060" r:id="rId22"/>
    <p:sldId id="2061" r:id="rId23"/>
    <p:sldId id="2062" r:id="rId24"/>
    <p:sldId id="2063" r:id="rId25"/>
    <p:sldId id="2064" r:id="rId26"/>
    <p:sldId id="2065" r:id="rId27"/>
    <p:sldId id="2066" r:id="rId28"/>
    <p:sldId id="2067" r:id="rId29"/>
    <p:sldId id="2068" r:id="rId30"/>
    <p:sldId id="2069" r:id="rId31"/>
    <p:sldId id="2070" r:id="rId32"/>
    <p:sldId id="2071" r:id="rId33"/>
    <p:sldId id="2073" r:id="rId34"/>
    <p:sldId id="2072" r:id="rId35"/>
    <p:sldId id="2074" r:id="rId36"/>
    <p:sldId id="2075" r:id="rId37"/>
    <p:sldId id="2076" r:id="rId38"/>
    <p:sldId id="2077" r:id="rId39"/>
    <p:sldId id="2078" r:id="rId40"/>
    <p:sldId id="2080" r:id="rId41"/>
    <p:sldId id="2079" r:id="rId42"/>
    <p:sldId id="2081" r:id="rId43"/>
    <p:sldId id="2026" r:id="rId44"/>
  </p:sldIdLst>
  <p:sldSz cx="12192000" cy="6858000"/>
  <p:notesSz cx="6742113" cy="11423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1"/>
    <p:restoredTop sz="95439"/>
  </p:normalViewPr>
  <p:slideViewPr>
    <p:cSldViewPr snapToGrid="0" snapToObjects="1" showGuides="1">
      <p:cViewPr>
        <p:scale>
          <a:sx n="150" d="100"/>
          <a:sy n="150" d="100"/>
        </p:scale>
        <p:origin x="-936" y="-438"/>
      </p:cViewPr>
      <p:guideLst>
        <p:guide orient="horz" pos="2160"/>
        <p:guide orient="horz" pos="346"/>
        <p:guide orient="horz" pos="3952"/>
        <p:guide orient="horz" pos="4320"/>
        <p:guide pos="7242"/>
        <p:guide pos="3840"/>
        <p:guide pos="5564"/>
        <p:guide pos="7650"/>
        <p:guide pos="43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21582" cy="573167"/>
          </a:xfrm>
          <a:prstGeom prst="rect">
            <a:avLst/>
          </a:prstGeom>
        </p:spPr>
        <p:txBody>
          <a:bodyPr vert="horz" lIns="99055" tIns="49527" rIns="99055" bIns="4952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4" y="0"/>
            <a:ext cx="2921582" cy="573167"/>
          </a:xfrm>
          <a:prstGeom prst="rect">
            <a:avLst/>
          </a:prstGeom>
        </p:spPr>
        <p:txBody>
          <a:bodyPr vert="horz" lIns="99055" tIns="49527" rIns="99055" bIns="49527" rtlCol="0"/>
          <a:lstStyle>
            <a:lvl1pPr algn="r">
              <a:defRPr sz="1300"/>
            </a:lvl1pPr>
          </a:lstStyle>
          <a:p>
            <a:fld id="{88EDFB7E-8A14-5F4A-A8BC-FEC574E653A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428750"/>
            <a:ext cx="6850063" cy="385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5" tIns="49527" rIns="99055" bIns="495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5497635"/>
            <a:ext cx="5393690" cy="4498063"/>
          </a:xfrm>
          <a:prstGeom prst="rect">
            <a:avLst/>
          </a:prstGeom>
        </p:spPr>
        <p:txBody>
          <a:bodyPr vert="horz" lIns="99055" tIns="49527" rIns="99055" bIns="495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10850490"/>
            <a:ext cx="2921582" cy="573165"/>
          </a:xfrm>
          <a:prstGeom prst="rect">
            <a:avLst/>
          </a:prstGeom>
        </p:spPr>
        <p:txBody>
          <a:bodyPr vert="horz" lIns="99055" tIns="49527" rIns="99055" bIns="4952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4" y="10850490"/>
            <a:ext cx="2921582" cy="573165"/>
          </a:xfrm>
          <a:prstGeom prst="rect">
            <a:avLst/>
          </a:prstGeom>
        </p:spPr>
        <p:txBody>
          <a:bodyPr vert="horz" lIns="99055" tIns="49527" rIns="99055" bIns="49527" rtlCol="0" anchor="b"/>
          <a:lstStyle>
            <a:lvl1pPr algn="r">
              <a:defRPr sz="13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9654838" y="-14736763"/>
            <a:ext cx="27681238" cy="15571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4212" y="5426239"/>
            <a:ext cx="5365598" cy="51049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B9008689-2448-B04D-B645-AE6A8AF43AAF}"/>
              </a:ext>
            </a:extLst>
          </p:cNvPr>
          <p:cNvGrpSpPr/>
          <p:nvPr userDrawn="1"/>
        </p:nvGrpSpPr>
        <p:grpSpPr>
          <a:xfrm>
            <a:off x="-155769" y="4134270"/>
            <a:ext cx="12546549" cy="4480831"/>
            <a:chOff x="-432296" y="4621796"/>
            <a:chExt cx="10707537" cy="3824053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1379CAB7-8770-9843-83AB-892054A314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1DC4518B-EEBF-4043-BF85-3C8E0D18A4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C30087B9-4D7F-F049-958F-DA6E7CC6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xmlns="" id="{3E6A648A-D692-364D-9E38-6FA730354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986836D6-2374-4B4C-AE29-B3C4A2F7C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6C343E48-DF1A-2A4A-973B-9CCCA5CF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F73940EB-AAE4-BB49-B57C-83A15FCC8608}"/>
              </a:ext>
            </a:extLst>
          </p:cNvPr>
          <p:cNvGrpSpPr/>
          <p:nvPr userDrawn="1"/>
        </p:nvGrpSpPr>
        <p:grpSpPr>
          <a:xfrm flipH="1">
            <a:off x="-177000" y="-2562578"/>
            <a:ext cx="12546000" cy="4480831"/>
            <a:chOff x="-432296" y="4621796"/>
            <a:chExt cx="10707537" cy="3824053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C2E61FFA-639E-B042-BFCD-69CE2EAF5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6A820B5D-4EC5-C546-9E4A-279624F8DE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0B1C0A04-20FD-5945-83BE-DD1566E7F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xmlns="" id="{996E5D32-8377-AE4B-923B-57DB13B1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xmlns="" id="{A3A17E28-CD7B-314C-89CA-DB94F3BA0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8230-4947-4645-84A0-A35DF6FCF2F3}"/>
              </a:ext>
            </a:extLst>
          </p:cNvPr>
          <p:cNvGrpSpPr/>
          <p:nvPr userDrawn="1"/>
        </p:nvGrpSpPr>
        <p:grpSpPr>
          <a:xfrm>
            <a:off x="-155769" y="3644728"/>
            <a:ext cx="12546549" cy="4480831"/>
            <a:chOff x="-432296" y="4621796"/>
            <a:chExt cx="10707537" cy="38240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F009C998-DB00-FE40-BF7C-35477C877A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12BF9AE5-8169-8D49-A53E-9EC667EE2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CDE337FB-1680-9A45-AC97-1D34136D5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xmlns="" id="{3BC1D947-6234-E54D-BDE5-87CA2080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xmlns="" id="{7948056A-06F2-5543-A5E5-FF1D3022D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7C4C237-E853-8A48-808A-1A304E32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458751" y="1358536"/>
            <a:ext cx="3304100" cy="2886893"/>
          </a:xfrm>
          <a:prstGeom prst="hexagon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A78D01B-7398-1445-80F0-D54319AB7DEA}"/>
              </a:ext>
            </a:extLst>
          </p:cNvPr>
          <p:cNvGrpSpPr/>
          <p:nvPr userDrawn="1"/>
        </p:nvGrpSpPr>
        <p:grpSpPr>
          <a:xfrm flipH="1">
            <a:off x="-644918" y="-451108"/>
            <a:ext cx="13507478" cy="7815652"/>
            <a:chOff x="-1016078" y="-478521"/>
            <a:chExt cx="13717495" cy="7934505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B4469008-B218-8648-9D52-E3065F004B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F9BB7D-7E3B-E143-82B7-7C1A3B81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xmlns="" id="{72110B1A-866C-4043-8A98-016958EE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B7D05C9A-5F9C-4F49-A576-355ACF95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44FC8961-6EB2-B94A-8317-7918A0894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090634">
              <a:off x="7771745" y="5004969"/>
              <a:ext cx="4786248" cy="2451015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A4CE55B2-02D0-3746-93DA-049F97669B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51938DD0-FF55-0744-803D-1F50C13FE6B8}"/>
              </a:ext>
            </a:extLst>
          </p:cNvPr>
          <p:cNvGrpSpPr/>
          <p:nvPr userDrawn="1"/>
        </p:nvGrpSpPr>
        <p:grpSpPr>
          <a:xfrm flipH="1">
            <a:off x="-725957" y="-451108"/>
            <a:ext cx="13588517" cy="10090407"/>
            <a:chOff x="-1016078" y="-478521"/>
            <a:chExt cx="13799794" cy="10243849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53BD20EE-C761-2045-A613-886D1CB37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6131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6705825B-7CB1-FE4B-855D-D1FB88F9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xmlns="" id="{9FC08ACA-C178-344C-BEF3-F0BB75302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B22548BC-6649-D44E-8189-444B0F58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xmlns="" id="{C90A6DD1-BAF8-4143-81E8-685F0A310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907781">
              <a:off x="9165477" y="6147089"/>
              <a:ext cx="4784639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5AD4FF71-4A07-2C42-896C-EB83C6F3CE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3F6FDCE-1C26-B04E-B154-5B4BCA440549}"/>
              </a:ext>
            </a:extLst>
          </p:cNvPr>
          <p:cNvGrpSpPr/>
          <p:nvPr userDrawn="1"/>
        </p:nvGrpSpPr>
        <p:grpSpPr>
          <a:xfrm>
            <a:off x="-773196" y="-1170073"/>
            <a:ext cx="4188807" cy="8353066"/>
            <a:chOff x="-1007111" y="-1170073"/>
            <a:chExt cx="4188807" cy="8353066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1749B9C-053C-CB4F-9B81-5FD790E50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B696C0F8-EEBB-1E40-A53A-A3EC6B55A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C4E81715-803D-E946-B65A-126D9756F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B493DE86-D4C4-E347-A061-AE3B91124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xmlns="" id="{49ABD93B-C664-FC40-9023-4F4DDAE9DD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4B06950-6138-324D-97BF-AE77C71F78C8}"/>
              </a:ext>
            </a:extLst>
          </p:cNvPr>
          <p:cNvGrpSpPr/>
          <p:nvPr userDrawn="1"/>
        </p:nvGrpSpPr>
        <p:grpSpPr>
          <a:xfrm>
            <a:off x="-908485" y="0"/>
            <a:ext cx="5761936" cy="7792278"/>
            <a:chOff x="-908485" y="0"/>
            <a:chExt cx="5761936" cy="7792278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9F4622B8-EF52-3D4A-91B5-6DA99CC3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806" y="5352393"/>
              <a:ext cx="2493645" cy="243988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BF7248AD-2FEE-1A40-86BF-81539CACE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119" y="4157131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D150A516-CD7F-2245-A1C4-A7CF4E47B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33706CDA-A7CA-FD40-9746-70A59DFEA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7886" y="1222252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5C795AC4-0BB2-3E43-B259-FAF627FD83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2651">
              <a:off x="-777976" y="3314907"/>
              <a:ext cx="4784640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B9B50D33-1EC6-B44F-B719-6E9DA5848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89" y="6259321"/>
              <a:ext cx="406603" cy="205006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BFD0EBF-6AC6-E548-9B14-33F86774EF2E}"/>
              </a:ext>
            </a:extLst>
          </p:cNvPr>
          <p:cNvGrpSpPr/>
          <p:nvPr userDrawn="1"/>
        </p:nvGrpSpPr>
        <p:grpSpPr>
          <a:xfrm>
            <a:off x="8765257" y="-747533"/>
            <a:ext cx="4188807" cy="8353066"/>
            <a:chOff x="-1007111" y="-1170073"/>
            <a:chExt cx="4188807" cy="8353066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C572282F-FB19-3D41-8DE3-9080EDDD52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0C748FE9-9ED6-AB41-B105-5BEB0079BD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D8BD601C-BDC3-5D48-A12C-31809EBE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2BEE9045-185D-464C-B6F7-B45E0E16B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xmlns="" id="{E636D531-6F54-964B-943A-8C5B3E1F21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500354" y="2390085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27000">
              <a:schemeClr val="accent2"/>
            </a:gs>
            <a:gs pos="100000">
              <a:schemeClr val="accent6"/>
            </a:gs>
            <a:gs pos="61000">
              <a:schemeClr val="accent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2" r:id="rId3"/>
    <p:sldLayoutId id="2147483669" r:id="rId4"/>
    <p:sldLayoutId id="2147483671" r:id="rId5"/>
    <p:sldLayoutId id="2147483661" r:id="rId6"/>
    <p:sldLayoutId id="2147483670" r:id="rId7"/>
    <p:sldLayoutId id="2147483667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904253" y="3128948"/>
            <a:ext cx="10383493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Catamaran SemiBold" pitchFamily="2" charset="77"/>
                <a:ea typeface="Roboto" panose="02000000000000000000" pitchFamily="2" charset="0"/>
                <a:cs typeface="Catamaran SemiBold" pitchFamily="2" charset="77"/>
              </a:rPr>
              <a:t>GROUPWARE SYSTEM</a:t>
            </a:r>
            <a:endParaRPr lang="en-US" sz="6000" b="1" dirty="0">
              <a:solidFill>
                <a:schemeClr val="tx2"/>
              </a:solidFill>
              <a:latin typeface="Catamaran SemiBold" pitchFamily="2" charset="77"/>
              <a:ea typeface="Roboto" panose="02000000000000000000" pitchFamily="2" charset="0"/>
              <a:cs typeface="Catamaran SemiBo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3130550" y="4144611"/>
            <a:ext cx="8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+mj-ea"/>
                <a:ea typeface="+mj-ea"/>
                <a:cs typeface="Arial" pitchFamily="34" charset="0"/>
              </a:rPr>
              <a:t>디지털 </a:t>
            </a:r>
            <a:r>
              <a:rPr lang="ko-KR" altLang="en-US" dirty="0" err="1">
                <a:latin typeface="+mj-ea"/>
                <a:ea typeface="+mj-ea"/>
                <a:cs typeface="Arial" pitchFamily="34" charset="0"/>
              </a:rPr>
              <a:t>컨버전스</a:t>
            </a:r>
            <a:r>
              <a:rPr lang="ko-KR" altLang="en-US" dirty="0">
                <a:latin typeface="+mj-ea"/>
                <a:ea typeface="+mj-ea"/>
                <a:cs typeface="Arial" pitchFamily="34" charset="0"/>
              </a:rPr>
              <a:t> 자바 </a:t>
            </a:r>
            <a:r>
              <a:rPr lang="en-US" altLang="ko-KR" dirty="0">
                <a:latin typeface="+mj-ea"/>
                <a:ea typeface="+mj-ea"/>
                <a:cs typeface="Arial" pitchFamily="34" charset="0"/>
              </a:rPr>
              <a:t>&amp; </a:t>
            </a:r>
            <a:r>
              <a:rPr lang="ko-KR" altLang="en-US" dirty="0">
                <a:latin typeface="+mj-ea"/>
                <a:ea typeface="+mj-ea"/>
                <a:cs typeface="Arial" pitchFamily="34" charset="0"/>
              </a:rPr>
              <a:t>스프링 프레임워크 개발자 양성과정</a:t>
            </a:r>
            <a:r>
              <a:rPr lang="en-US" altLang="ko-KR" dirty="0"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dirty="0">
                <a:latin typeface="+mj-ea"/>
                <a:ea typeface="+mj-ea"/>
                <a:cs typeface="Arial" pitchFamily="34" charset="0"/>
              </a:rPr>
              <a:t>박정환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904253" y="2265685"/>
            <a:ext cx="10383493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Catamaran SemiBold" pitchFamily="2" charset="77"/>
                <a:ea typeface="Roboto" panose="02000000000000000000" pitchFamily="2" charset="0"/>
                <a:cs typeface="Catamaran SemiBold" pitchFamily="2" charset="77"/>
              </a:rPr>
              <a:t>PORTFOLIO</a:t>
            </a:r>
            <a:endParaRPr lang="en-US" sz="6000" b="1" dirty="0">
              <a:solidFill>
                <a:schemeClr val="tx2"/>
              </a:solidFill>
              <a:latin typeface="Catamaran SemiBold" pitchFamily="2" charset="77"/>
              <a:ea typeface="Roboto" panose="02000000000000000000" pitchFamily="2" charset="0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buseo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, grade table&gt;</a:t>
            </a:r>
            <a:endParaRPr lang="en-US" sz="20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0332"/>
              </p:ext>
            </p:extLst>
          </p:nvPr>
        </p:nvGraphicFramePr>
        <p:xfrm>
          <a:off x="2108200" y="1525806"/>
          <a:ext cx="9112250" cy="116166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01750"/>
                <a:gridCol w="1301750"/>
                <a:gridCol w="1301750"/>
                <a:gridCol w="1301750"/>
                <a:gridCol w="1301750"/>
                <a:gridCol w="1301750"/>
                <a:gridCol w="1301750"/>
              </a:tblGrid>
              <a:tr h="247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Field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Null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Extra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Comment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Bid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Buseo_id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부서코드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Buseo_name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(20)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부서명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Buseo_regdate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등록일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19830"/>
              </p:ext>
            </p:extLst>
          </p:nvPr>
        </p:nvGraphicFramePr>
        <p:xfrm>
          <a:off x="2159000" y="3164106"/>
          <a:ext cx="9112250" cy="139026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01750"/>
                <a:gridCol w="1301750"/>
                <a:gridCol w="1301750"/>
                <a:gridCol w="1301750"/>
                <a:gridCol w="1301750"/>
                <a:gridCol w="1301750"/>
                <a:gridCol w="1301750"/>
              </a:tblGrid>
              <a:tr h="247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Field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Null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Extra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Comment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Gid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Grade_id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직급코드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Grade_name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(10)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직급명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Grade_auth</a:t>
                      </a:r>
                      <a:endParaRPr lang="en-US" altLang="ko-KR" sz="9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직급권한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Grade_regdate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등록일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694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&lt;survey table&gt;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81275"/>
              </p:ext>
            </p:extLst>
          </p:nvPr>
        </p:nvGraphicFramePr>
        <p:xfrm>
          <a:off x="2159000" y="1144806"/>
          <a:ext cx="9112250" cy="391843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01750"/>
                <a:gridCol w="130175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Survey_id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Survey_status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(10)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설문상태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Survey_buseo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설문대상 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Survey_grade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설문대상 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–</a:t>
                      </a:r>
                      <a:r>
                        <a:rPr lang="en-US" altLang="ko-KR" sz="10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직급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Survey_way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방법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Survey_view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대상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Survey_result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결과 공개여부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Survey_startDate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시작인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Survey_endDate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종료일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Survey_maker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Survey_title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char(1)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Survey_content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char(2)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Survey_example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char(12)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선택지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Survey_ex_cnt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char(13)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설문 참여 숫자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Survey_regdate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char(13)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등록일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195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&lt;company info table&gt;</a:t>
            </a:r>
            <a:endParaRPr lang="en-US" sz="20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26293"/>
              </p:ext>
            </p:extLst>
          </p:nvPr>
        </p:nvGraphicFramePr>
        <p:xfrm>
          <a:off x="2159000" y="1144806"/>
          <a:ext cx="9112250" cy="36745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58900"/>
                <a:gridCol w="124460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Com_num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Com_name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(30)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Com_code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사업자등록번호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Com_ceo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대표자명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Com_file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사업자등록증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Com_logo_paper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문서 로고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Com_logo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로고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Com_tel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(15)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전화번호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Com_fax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(15)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팩스번호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Com_address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주소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Logo_name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로고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Logo_sub_name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회사 로고 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서브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Com_start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(15)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창립기념일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Com_address_num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우편번호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5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&lt;board table&gt;</a:t>
            </a:r>
            <a:endParaRPr lang="en-US" sz="20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3228"/>
              </p:ext>
            </p:extLst>
          </p:nvPr>
        </p:nvGraphicFramePr>
        <p:xfrm>
          <a:off x="2159000" y="1144806"/>
          <a:ext cx="9112250" cy="318691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58900"/>
                <a:gridCol w="124460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Menu_num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Menu_buseo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(20)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부서구분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Menu_kind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메뉴 종류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Menu_code</a:t>
                      </a:r>
                      <a:endParaRPr lang="en-US" altLang="ko-KR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메뉴 코드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Menu_name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(50)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메뉴명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Menu_color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Char(7)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메뉴 색상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Menu_read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읽기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Menu_write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쓰기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Menu_reply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답글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Menu_download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다운로드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Menu_maker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Menu_regdate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983126" y="4742934"/>
            <a:ext cx="72881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관리자 모드 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-&gt; 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부서메뉴 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</a:p>
          <a:p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en-US" altLang="ko-KR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board table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메뉴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</a:t>
            </a:r>
            <a:r>
              <a:rPr lang="ko-KR" altLang="en-US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등록시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동일한 </a:t>
            </a:r>
            <a:r>
              <a:rPr lang="en-US" altLang="ko-KR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menu_code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로</a:t>
            </a:r>
            <a:endParaRPr lang="en-US" altLang="ko-KR" b="1" dirty="0" smtClean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  <a:p>
            <a:r>
              <a:rPr lang="en-US" altLang="ko-KR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article_${</a:t>
            </a:r>
            <a:r>
              <a:rPr lang="en-US" altLang="ko-KR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menu_code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} &amp; comment_${</a:t>
            </a:r>
            <a:r>
              <a:rPr lang="en-US" altLang="ko-KR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menu_code</a:t>
            </a:r>
            <a:r>
              <a:rPr lang="en-US" altLang="ko-KR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} table </a:t>
            </a:r>
            <a:r>
              <a:rPr lang="ko-KR" altLang="en-US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자동생성</a:t>
            </a:r>
            <a:endParaRPr lang="en-US" altLang="ko-KR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0403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46983"/>
              </p:ext>
            </p:extLst>
          </p:nvPr>
        </p:nvGraphicFramePr>
        <p:xfrm>
          <a:off x="2159000" y="1144806"/>
          <a:ext cx="9112250" cy="343075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58900"/>
                <a:gridCol w="124460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Aid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Division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char(1)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게시판구분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Subject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게시글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제목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Writer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Content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게시글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내용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Regdate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Datetime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Hit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조회수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fileName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저장파일명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fileOriName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원래파일명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fileUrl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파일저장주소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ref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게시글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순서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Re_step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답글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단계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Re_level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답글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단계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&lt;article table&gt;</a:t>
            </a:r>
            <a:endParaRPr lang="en-US" sz="20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7270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&lt;comment table&gt;</a:t>
            </a:r>
            <a:endParaRPr lang="en-US" sz="20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3646"/>
              </p:ext>
            </p:extLst>
          </p:nvPr>
        </p:nvGraphicFramePr>
        <p:xfrm>
          <a:off x="2159000" y="1144806"/>
          <a:ext cx="9112250" cy="148003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58900"/>
                <a:gridCol w="124460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cid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Aid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부모 </a:t>
                      </a:r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게시글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내용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regdate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datetime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댓글작성시간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61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&lt;notice table&gt;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114227"/>
              </p:ext>
            </p:extLst>
          </p:nvPr>
        </p:nvGraphicFramePr>
        <p:xfrm>
          <a:off x="2159000" y="1144806"/>
          <a:ext cx="9112250" cy="269923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01750"/>
                <a:gridCol w="1301750"/>
                <a:gridCol w="1301750"/>
                <a:gridCol w="1301750"/>
                <a:gridCol w="1301750"/>
                <a:gridCol w="1301750"/>
                <a:gridCol w="1301750"/>
              </a:tblGrid>
              <a:tr h="26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Extra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Sn_num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Sn_code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char(6)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공지사항 코드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Sn_maker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(10)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작성자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Sn_title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(50)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공지사항 제목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Sn_content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text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공지사항 내용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Sn_read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읽기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Sn_write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쓰기 권한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Sn_type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(6)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Sn_regdate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sn_count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10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조회수</a:t>
                      </a:r>
                      <a:endParaRPr lang="ko-KR" altLang="en-US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112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63550" y="1583851"/>
            <a:ext cx="43248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4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3. </a:t>
            </a:r>
            <a:r>
              <a:rPr lang="ko-KR" altLang="en-US" sz="4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 상세</a:t>
            </a:r>
            <a:endParaRPr lang="en-US" sz="4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441" y="2567932"/>
            <a:ext cx="353699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사용자 메뉴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관리자 메뉴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65760" y="1330844"/>
            <a:ext cx="5429239" cy="4473056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69" y="1583851"/>
            <a:ext cx="5006619" cy="284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3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26" y="922556"/>
            <a:ext cx="8484198" cy="52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로그인 화면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3829050" y="259715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팔각형 14"/>
          <p:cNvSpPr/>
          <p:nvPr/>
        </p:nvSpPr>
        <p:spPr>
          <a:xfrm>
            <a:off x="4908550" y="100488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5900" y="1004887"/>
            <a:ext cx="300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로그인 정보 입력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Controller</a:t>
            </a:r>
            <a:r>
              <a:rPr lang="ko-KR" altLang="en-US" sz="1200" dirty="0" smtClean="0">
                <a:solidFill>
                  <a:srgbClr val="FFFF00"/>
                </a:solidFill>
              </a:rPr>
              <a:t>에서 </a:t>
            </a:r>
            <a:r>
              <a:rPr lang="en-US" altLang="ko-KR" sz="1200" dirty="0" smtClean="0">
                <a:solidFill>
                  <a:srgbClr val="FFFF00"/>
                </a:solidFill>
              </a:rPr>
              <a:t>if</a:t>
            </a:r>
            <a:r>
              <a:rPr lang="ko-KR" altLang="en-US" sz="1200" dirty="0" smtClean="0">
                <a:solidFill>
                  <a:srgbClr val="FFFF00"/>
                </a:solidFill>
              </a:rPr>
              <a:t>를 이용해 아이디</a:t>
            </a:r>
            <a:r>
              <a:rPr lang="en-US" altLang="ko-KR" sz="1200" dirty="0" smtClean="0">
                <a:solidFill>
                  <a:srgbClr val="FFFF00"/>
                </a:solidFill>
              </a:rPr>
              <a:t>/</a:t>
            </a:r>
            <a:r>
              <a:rPr lang="ko-KR" altLang="en-US" sz="1200" dirty="0" smtClean="0">
                <a:solidFill>
                  <a:srgbClr val="FFFF00"/>
                </a:solidFill>
              </a:rPr>
              <a:t>비밀번호 일치 여부 확인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ko-KR" altLang="en-US" sz="1200" dirty="0" smtClean="0">
                <a:solidFill>
                  <a:srgbClr val="FFFF00"/>
                </a:solidFill>
              </a:rPr>
              <a:t>후 일치하면 사용자 페이지로 이동</a:t>
            </a:r>
            <a:endParaRPr lang="en-US" altLang="ko-KR" sz="1200" dirty="0" smtClean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922555"/>
            <a:ext cx="3689350" cy="52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3632200" y="2974975"/>
            <a:ext cx="2222500" cy="14001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922556"/>
            <a:ext cx="6888700" cy="404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아이디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/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비밀번호 찾기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539750" y="1004887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3292" y="972968"/>
            <a:ext cx="406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회사정보에 입력된 </a:t>
            </a:r>
            <a:r>
              <a:rPr lang="en-US" altLang="ko-KR" sz="1200" dirty="0" smtClean="0">
                <a:solidFill>
                  <a:srgbClr val="FFFF00"/>
                </a:solidFill>
              </a:rPr>
              <a:t>DB</a:t>
            </a:r>
            <a:r>
              <a:rPr lang="ko-KR" altLang="en-US" sz="1200" dirty="0" smtClean="0">
                <a:solidFill>
                  <a:srgbClr val="FFFF00"/>
                </a:solidFill>
              </a:rPr>
              <a:t>를 이용하여 로고 이름 출력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6" name="팔각형 5"/>
          <p:cNvSpPr/>
          <p:nvPr/>
        </p:nvSpPr>
        <p:spPr>
          <a:xfrm>
            <a:off x="3429000" y="15240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3" y="1320799"/>
            <a:ext cx="4068707" cy="111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팔각형 7"/>
          <p:cNvSpPr/>
          <p:nvPr/>
        </p:nvSpPr>
        <p:spPr>
          <a:xfrm>
            <a:off x="7735943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3293" y="2560468"/>
            <a:ext cx="406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정보 확인 후 아이디 및 패스워드 확인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35944" y="25100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4" y="2919631"/>
            <a:ext cx="3086881" cy="34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01893" y="5030618"/>
            <a:ext cx="406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</a:rPr>
              <a:t>* </a:t>
            </a:r>
            <a:r>
              <a:rPr lang="ko-KR" altLang="en-US" sz="1200" dirty="0" smtClean="0">
                <a:solidFill>
                  <a:srgbClr val="FFFF00"/>
                </a:solidFill>
              </a:rPr>
              <a:t>연락처 입력 오류를 막기 위해 정규식 이용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5314297"/>
            <a:ext cx="5549900" cy="59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927100" y="1004887"/>
            <a:ext cx="1016000" cy="377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29000" y="1901825"/>
            <a:ext cx="1835150" cy="19145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619536" y="605432"/>
            <a:ext cx="46618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cs typeface="Arial" pitchFamily="34" charset="0"/>
              </a:rPr>
              <a:t>Content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55258AE-504B-4DEF-BA79-15159FE76FA8}"/>
              </a:ext>
            </a:extLst>
          </p:cNvPr>
          <p:cNvSpPr txBox="1"/>
          <p:nvPr/>
        </p:nvSpPr>
        <p:spPr>
          <a:xfrm>
            <a:off x="5568220" y="2057892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1.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Greenart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 Company Groupware System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44FF3C-3C21-45F4-A24E-520682D6B409}"/>
              </a:ext>
            </a:extLst>
          </p:cNvPr>
          <p:cNvSpPr txBox="1"/>
          <p:nvPr/>
        </p:nvSpPr>
        <p:spPr>
          <a:xfrm>
            <a:off x="7247739" y="1613578"/>
            <a:ext cx="216048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 smtClean="0">
                <a:solidFill>
                  <a:schemeClr val="accent1"/>
                </a:solidFill>
                <a:cs typeface="Arial" pitchFamily="34" charset="0"/>
              </a:rPr>
              <a:t>서비스 소개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4C4ACE-3F27-4618-8225-64966A7DFEEF}"/>
              </a:ext>
            </a:extLst>
          </p:cNvPr>
          <p:cNvSpPr txBox="1"/>
          <p:nvPr/>
        </p:nvSpPr>
        <p:spPr>
          <a:xfrm>
            <a:off x="9407704" y="141888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DA8ED9-A409-4DBE-A96C-FF4ECF436374}"/>
              </a:ext>
            </a:extLst>
          </p:cNvPr>
          <p:cNvSpPr txBox="1"/>
          <p:nvPr/>
        </p:nvSpPr>
        <p:spPr>
          <a:xfrm>
            <a:off x="5568220" y="3042710"/>
            <a:ext cx="4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buAutoNum type="arabicPeriod"/>
            </a:pPr>
            <a:r>
              <a:rPr lang="en-US" altLang="ko-KR" sz="1200" dirty="0"/>
              <a:t>D</a:t>
            </a:r>
            <a:r>
              <a:rPr lang="en-US" altLang="ko-KR" sz="1200" dirty="0" smtClean="0"/>
              <a:t>evelopment Environment  </a:t>
            </a:r>
          </a:p>
          <a:p>
            <a:pPr algn="r"/>
            <a:r>
              <a:rPr lang="en-US" altLang="ko-KR" sz="1200" dirty="0" smtClean="0"/>
              <a:t>2. </a:t>
            </a:r>
            <a:r>
              <a:rPr lang="en-US" altLang="ko-KR" sz="1200" dirty="0"/>
              <a:t>Project </a:t>
            </a:r>
            <a:r>
              <a:rPr lang="en-US" altLang="ko-KR" sz="1200" dirty="0" smtClean="0"/>
              <a:t>Schedule </a:t>
            </a:r>
          </a:p>
          <a:p>
            <a:pPr algn="r"/>
            <a:r>
              <a:rPr lang="en-US" altLang="ko-KR" sz="1200" dirty="0" smtClean="0"/>
              <a:t>3. Database Configuration </a:t>
            </a:r>
          </a:p>
          <a:p>
            <a:pPr algn="r"/>
            <a:r>
              <a:rPr lang="en-US" altLang="ko-KR" sz="1200" dirty="0" smtClean="0"/>
              <a:t>4. </a:t>
            </a:r>
            <a:r>
              <a:rPr lang="en-US" altLang="ko-KR" sz="1200" dirty="0"/>
              <a:t>Table </a:t>
            </a:r>
            <a:r>
              <a:rPr lang="en-US" altLang="ko-KR" sz="1200" dirty="0" smtClean="0"/>
              <a:t>Specification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C53B904-CB74-4663-9900-63BB6CC8384D}"/>
              </a:ext>
            </a:extLst>
          </p:cNvPr>
          <p:cNvSpPr txBox="1"/>
          <p:nvPr/>
        </p:nvSpPr>
        <p:spPr>
          <a:xfrm>
            <a:off x="7011035" y="2554486"/>
            <a:ext cx="240622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 smtClean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프로젝트 개요</a:t>
            </a:r>
            <a:endParaRPr lang="ko-KR" altLang="en-US" sz="2700" b="1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189558-D3E9-45E5-8373-2A6E17C0C54B}"/>
              </a:ext>
            </a:extLst>
          </p:cNvPr>
          <p:cNvSpPr txBox="1"/>
          <p:nvPr/>
        </p:nvSpPr>
        <p:spPr>
          <a:xfrm>
            <a:off x="9416745" y="23597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7EE3F7-A64B-43DD-BCC1-077E0E49DD8B}"/>
              </a:ext>
            </a:extLst>
          </p:cNvPr>
          <p:cNvSpPr txBox="1"/>
          <p:nvPr/>
        </p:nvSpPr>
        <p:spPr>
          <a:xfrm>
            <a:off x="5559179" y="4868010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1. Technical Details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18E633C-C5FB-4D08-A4DB-8F3E9577A72E}"/>
              </a:ext>
            </a:extLst>
          </p:cNvPr>
          <p:cNvSpPr txBox="1"/>
          <p:nvPr/>
        </p:nvSpPr>
        <p:spPr>
          <a:xfrm>
            <a:off x="7660453" y="4379786"/>
            <a:ext cx="17477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기술 상세</a:t>
            </a:r>
            <a:endParaRPr lang="ko-KR" altLang="en-US" sz="27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115B1EE-FC1C-460C-8ED3-983AEC8275F2}"/>
              </a:ext>
            </a:extLst>
          </p:cNvPr>
          <p:cNvSpPr txBox="1"/>
          <p:nvPr/>
        </p:nvSpPr>
        <p:spPr>
          <a:xfrm>
            <a:off x="9407704" y="41850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3" y="1368396"/>
            <a:ext cx="3790950" cy="144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922556"/>
            <a:ext cx="6888700" cy="394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계정 등록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3092450" y="190182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3292" y="972968"/>
            <a:ext cx="406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FF00"/>
                </a:solidFill>
              </a:rPr>
              <a:t>Buseo</a:t>
            </a:r>
            <a:r>
              <a:rPr lang="en-US" altLang="ko-KR" sz="1200" dirty="0" smtClean="0">
                <a:solidFill>
                  <a:srgbClr val="FFFF00"/>
                </a:solidFill>
              </a:rPr>
              <a:t> table</a:t>
            </a:r>
            <a:r>
              <a:rPr lang="ko-KR" altLang="en-US" sz="1200" dirty="0" smtClean="0">
                <a:solidFill>
                  <a:srgbClr val="FFFF00"/>
                </a:solidFill>
              </a:rPr>
              <a:t>에 저장되어있는 리스트 불러오기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6" name="팔각형 5"/>
          <p:cNvSpPr/>
          <p:nvPr/>
        </p:nvSpPr>
        <p:spPr>
          <a:xfrm>
            <a:off x="3092450" y="34544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팔각형 7"/>
          <p:cNvSpPr/>
          <p:nvPr/>
        </p:nvSpPr>
        <p:spPr>
          <a:xfrm>
            <a:off x="7735943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3293" y="2938293"/>
            <a:ext cx="406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아이디 중복 체크 및 패스워드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일치여부</a:t>
            </a:r>
            <a:r>
              <a:rPr lang="ko-KR" altLang="en-US" sz="1200" dirty="0" smtClean="0">
                <a:solidFill>
                  <a:srgbClr val="FFFF00"/>
                </a:solidFill>
              </a:rPr>
              <a:t> 확인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35944" y="2887881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3" y="3336925"/>
            <a:ext cx="3790950" cy="32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4487819"/>
            <a:ext cx="3123150" cy="206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98850" y="4949826"/>
            <a:ext cx="107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계정 등록 및 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en-US" altLang="ko-KR" sz="1200" dirty="0" smtClean="0">
                <a:solidFill>
                  <a:srgbClr val="FFFF00"/>
                </a:solidFill>
              </a:rPr>
              <a:t>ID </a:t>
            </a:r>
            <a:r>
              <a:rPr lang="ko-KR" altLang="en-US" sz="1200" dirty="0" smtClean="0">
                <a:solidFill>
                  <a:srgbClr val="FFFF00"/>
                </a:solidFill>
              </a:rPr>
              <a:t>중복 체크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9800" y="1949450"/>
            <a:ext cx="1733550" cy="330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79800" y="3454400"/>
            <a:ext cx="1752600" cy="330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5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5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홈 메인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381000" y="117948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343" y="4665330"/>
            <a:ext cx="241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사용자 메뉴와 관리자 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ko-KR" altLang="en-US" sz="1200" dirty="0" smtClean="0">
                <a:solidFill>
                  <a:srgbClr val="FFFF00"/>
                </a:solidFill>
              </a:rPr>
              <a:t>메뉴로 이동하기 위한 아이콘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6" name="팔각형 5"/>
          <p:cNvSpPr/>
          <p:nvPr/>
        </p:nvSpPr>
        <p:spPr>
          <a:xfrm>
            <a:off x="1117600" y="87214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팔각형 7"/>
          <p:cNvSpPr/>
          <p:nvPr/>
        </p:nvSpPr>
        <p:spPr>
          <a:xfrm>
            <a:off x="896993" y="461491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8892" y="5262248"/>
            <a:ext cx="40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</a:rPr>
              <a:t>Session</a:t>
            </a:r>
            <a:r>
              <a:rPr lang="ko-KR" altLang="en-US" sz="1200" dirty="0" smtClean="0">
                <a:solidFill>
                  <a:srgbClr val="FFFF00"/>
                </a:solidFill>
              </a:rPr>
              <a:t>을 이용해 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ko-KR" altLang="en-US" sz="1200" dirty="0" err="1" smtClean="0">
                <a:solidFill>
                  <a:srgbClr val="FFFF00"/>
                </a:solidFill>
              </a:rPr>
              <a:t>접속자</a:t>
            </a:r>
            <a:r>
              <a:rPr lang="ko-KR" altLang="en-US" sz="1200" dirty="0" smtClean="0">
                <a:solidFill>
                  <a:srgbClr val="FFFF00"/>
                </a:solidFill>
              </a:rPr>
              <a:t> 정보 확인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1741542" y="5312067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9274" y="972968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</a:rPr>
              <a:t>HOME </a:t>
            </a:r>
            <a:r>
              <a:rPr lang="ko-KR" altLang="en-US" sz="1200" dirty="0" smtClean="0">
                <a:solidFill>
                  <a:srgbClr val="FFFF00"/>
                </a:solidFill>
              </a:rPr>
              <a:t>메인 </a:t>
            </a:r>
            <a:r>
              <a:rPr lang="en-US" altLang="ko-KR" sz="1200" dirty="0" smtClean="0">
                <a:solidFill>
                  <a:srgbClr val="FFFF00"/>
                </a:solidFill>
              </a:rPr>
              <a:t>&lt;</a:t>
            </a:r>
            <a:r>
              <a:rPr lang="ko-KR" altLang="en-US" sz="1200" dirty="0" smtClean="0">
                <a:solidFill>
                  <a:srgbClr val="FFFF00"/>
                </a:solidFill>
              </a:rPr>
              <a:t>게시판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설문조사 로 이동</a:t>
            </a:r>
            <a:r>
              <a:rPr lang="en-US" altLang="ko-KR" sz="1200" dirty="0" smtClean="0">
                <a:solidFill>
                  <a:srgbClr val="FFFF00"/>
                </a:solidFill>
              </a:rPr>
              <a:t>&gt;</a:t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en-US" altLang="ko-KR" sz="1200" dirty="0" smtClean="0">
                <a:solidFill>
                  <a:srgbClr val="FFFF00"/>
                </a:solidFill>
              </a:rPr>
              <a:t>- </a:t>
            </a:r>
            <a:r>
              <a:rPr lang="ko-KR" altLang="en-US" sz="1200" dirty="0" smtClean="0">
                <a:solidFill>
                  <a:srgbClr val="FFFF00"/>
                </a:solidFill>
              </a:rPr>
              <a:t>공지사항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설문조사 최근 </a:t>
            </a:r>
            <a:r>
              <a:rPr lang="en-US" altLang="ko-KR" sz="1200" dirty="0" smtClean="0">
                <a:solidFill>
                  <a:srgbClr val="FFFF00"/>
                </a:solidFill>
              </a:rPr>
              <a:t>5</a:t>
            </a:r>
            <a:r>
              <a:rPr lang="ko-KR" altLang="en-US" sz="1200" dirty="0" smtClean="0">
                <a:solidFill>
                  <a:srgbClr val="FFFF00"/>
                </a:solidFill>
              </a:rPr>
              <a:t>개 게시물 노출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5" name="팔각형 14"/>
          <p:cNvSpPr/>
          <p:nvPr/>
        </p:nvSpPr>
        <p:spPr>
          <a:xfrm>
            <a:off x="2019300" y="871159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644" y="4503328"/>
            <a:ext cx="4252856" cy="76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645" y="5307001"/>
            <a:ext cx="4252856" cy="12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8" y="922556"/>
            <a:ext cx="984251" cy="51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팔각형 17"/>
          <p:cNvSpPr/>
          <p:nvPr/>
        </p:nvSpPr>
        <p:spPr>
          <a:xfrm>
            <a:off x="5937248" y="87115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7759700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1557307"/>
            <a:ext cx="4006850" cy="294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팔각형 22"/>
          <p:cNvSpPr/>
          <p:nvPr/>
        </p:nvSpPr>
        <p:spPr>
          <a:xfrm>
            <a:off x="7759700" y="452353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47050" y="4573948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개인정</a:t>
            </a:r>
            <a:r>
              <a:rPr lang="ko-KR" altLang="en-US" sz="1200" dirty="0">
                <a:solidFill>
                  <a:srgbClr val="FFFF00"/>
                </a:solidFill>
              </a:rPr>
              <a:t>보</a:t>
            </a:r>
            <a:r>
              <a:rPr lang="ko-KR" altLang="en-US" sz="1200" dirty="0" smtClean="0">
                <a:solidFill>
                  <a:srgbClr val="FFFF00"/>
                </a:solidFill>
              </a:rPr>
              <a:t> 등록하도록 안내 </a:t>
            </a:r>
            <a:r>
              <a:rPr lang="ko-KR" altLang="en-US" sz="1200" smtClean="0">
                <a:solidFill>
                  <a:srgbClr val="FFFF00"/>
                </a:solidFill>
              </a:rPr>
              <a:t>문구 노출 및 로그아웃 버튼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4930841"/>
            <a:ext cx="4006850" cy="163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1114425" y="1249966"/>
            <a:ext cx="788932" cy="7375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68350" y="1179483"/>
            <a:ext cx="322318" cy="159546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35218" y="1249967"/>
            <a:ext cx="4141732" cy="23441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324598" y="922556"/>
            <a:ext cx="1376902" cy="5633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30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02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메뉴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2434" y="4039855"/>
            <a:ext cx="3740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공지 사항 </a:t>
            </a:r>
            <a:r>
              <a:rPr lang="en-US" altLang="ko-KR" sz="1200" dirty="0" smtClean="0">
                <a:solidFill>
                  <a:srgbClr val="FFFF00"/>
                </a:solidFill>
              </a:rPr>
              <a:t>&lt;</a:t>
            </a:r>
            <a:r>
              <a:rPr lang="ko-KR" altLang="en-US" sz="1200" dirty="0" smtClean="0">
                <a:solidFill>
                  <a:srgbClr val="FFFF00"/>
                </a:solidFill>
              </a:rPr>
              <a:t>회사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시스템</a:t>
            </a:r>
            <a:r>
              <a:rPr lang="en-US" altLang="ko-KR" sz="1200" dirty="0" smtClean="0">
                <a:solidFill>
                  <a:srgbClr val="FFFF00"/>
                </a:solidFill>
              </a:rPr>
              <a:t>&gt;  </a:t>
            </a:r>
            <a:r>
              <a:rPr lang="ko-KR" altLang="en-US" sz="1200" dirty="0" smtClean="0">
                <a:solidFill>
                  <a:srgbClr val="FFFF00"/>
                </a:solidFill>
              </a:rPr>
              <a:t>리스트 및 읽기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6" name="팔각형 5"/>
          <p:cNvSpPr/>
          <p:nvPr/>
        </p:nvSpPr>
        <p:spPr>
          <a:xfrm>
            <a:off x="703318" y="197069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팔각형 7"/>
          <p:cNvSpPr/>
          <p:nvPr/>
        </p:nvSpPr>
        <p:spPr>
          <a:xfrm>
            <a:off x="1090668" y="39894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59699" y="564806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9274" y="4657051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등록된 회사메뉴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5" name="팔각형 14"/>
          <p:cNvSpPr/>
          <p:nvPr/>
        </p:nvSpPr>
        <p:spPr>
          <a:xfrm>
            <a:off x="703318" y="25138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7759700" y="4606639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1284343" y="111146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4425" y="1492251"/>
            <a:ext cx="788932" cy="419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00959" y="1911351"/>
            <a:ext cx="788932" cy="5399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90668" y="2451324"/>
            <a:ext cx="788932" cy="5399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009" y="4039855"/>
            <a:ext cx="3306491" cy="260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23" y="4459868"/>
            <a:ext cx="3537328" cy="218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147048" y="5648066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등록된 부서메뉴 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en-US" altLang="ko-KR" sz="1200" dirty="0" smtClean="0">
                <a:solidFill>
                  <a:srgbClr val="FFFF00"/>
                </a:solidFill>
              </a:rPr>
              <a:t>&lt;</a:t>
            </a:r>
            <a:r>
              <a:rPr lang="ko-KR" altLang="en-US" sz="1200" dirty="0" smtClean="0">
                <a:solidFill>
                  <a:srgbClr val="FFFF00"/>
                </a:solidFill>
              </a:rPr>
              <a:t>사용자 부서 확인 후 일치하는 메뉴 호출</a:t>
            </a:r>
            <a:r>
              <a:rPr lang="en-US" altLang="ko-KR" sz="1200" dirty="0" smtClean="0">
                <a:solidFill>
                  <a:srgbClr val="FFFF00"/>
                </a:solidFill>
              </a:rPr>
              <a:t>&gt;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99" y="6067473"/>
            <a:ext cx="4330700" cy="59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5042983"/>
            <a:ext cx="43307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907480"/>
            <a:ext cx="4330699" cy="362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408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02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공지사항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시스템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2434" y="4039855"/>
            <a:ext cx="3740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공지 사항 </a:t>
            </a:r>
            <a:r>
              <a:rPr lang="en-US" altLang="ko-KR" sz="1200" dirty="0" smtClean="0">
                <a:solidFill>
                  <a:srgbClr val="FFFF00"/>
                </a:solidFill>
              </a:rPr>
              <a:t>&lt;</a:t>
            </a:r>
            <a:r>
              <a:rPr lang="ko-KR" altLang="en-US" sz="1200" dirty="0" smtClean="0">
                <a:solidFill>
                  <a:srgbClr val="FFFF00"/>
                </a:solidFill>
              </a:rPr>
              <a:t>회사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시스템</a:t>
            </a:r>
            <a:r>
              <a:rPr lang="en-US" altLang="ko-KR" sz="1200" dirty="0" smtClean="0">
                <a:solidFill>
                  <a:srgbClr val="FFFF00"/>
                </a:solidFill>
              </a:rPr>
              <a:t>&gt;  </a:t>
            </a:r>
            <a:r>
              <a:rPr lang="ko-KR" altLang="en-US" sz="1200" dirty="0" smtClean="0">
                <a:solidFill>
                  <a:srgbClr val="FFFF00"/>
                </a:solidFill>
              </a:rPr>
              <a:t>읽기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6" name="팔각형 5"/>
          <p:cNvSpPr/>
          <p:nvPr/>
        </p:nvSpPr>
        <p:spPr>
          <a:xfrm>
            <a:off x="3929118" y="325974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팔각형 7"/>
          <p:cNvSpPr/>
          <p:nvPr/>
        </p:nvSpPr>
        <p:spPr>
          <a:xfrm>
            <a:off x="1090668" y="39894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5832472" y="39894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91498" y="883524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FF00"/>
                </a:solidFill>
              </a:rPr>
              <a:t>페이징처리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ko-KR" altLang="en-US" sz="1200" dirty="0" smtClean="0">
                <a:solidFill>
                  <a:srgbClr val="FFFF00"/>
                </a:solidFill>
              </a:rPr>
              <a:t>등록된 게시물이 없을 땐 문구 노출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5" name="팔각형 14"/>
          <p:cNvSpPr/>
          <p:nvPr/>
        </p:nvSpPr>
        <p:spPr>
          <a:xfrm>
            <a:off x="6048254" y="11041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7781924" y="92544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2955542" y="12477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43650" y="1625600"/>
            <a:ext cx="3104604" cy="203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22818" y="3333750"/>
            <a:ext cx="1087382" cy="2476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8700" y="1482192"/>
            <a:ext cx="279400" cy="18515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19822" y="4039855"/>
            <a:ext cx="1949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조회수 카운트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68" y="4401211"/>
            <a:ext cx="4516382" cy="213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99" y="1345189"/>
            <a:ext cx="3984624" cy="258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2" y="4401211"/>
            <a:ext cx="5911851" cy="43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2" y="4825207"/>
            <a:ext cx="4687343" cy="171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1768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4039855"/>
            <a:ext cx="3808950" cy="25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02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리스트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(1/2)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2434" y="3982819"/>
            <a:ext cx="242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전체선택 및 선택삭제</a:t>
            </a:r>
            <a:r>
              <a:rPr lang="en-US" altLang="ko-KR" sz="1200" dirty="0" smtClean="0">
                <a:solidFill>
                  <a:srgbClr val="FFFF00"/>
                </a:solidFill>
              </a:rPr>
              <a:t/>
            </a:r>
            <a:br>
              <a:rPr lang="en-US" altLang="ko-KR" sz="1200" dirty="0" smtClean="0">
                <a:solidFill>
                  <a:srgbClr val="FFFF00"/>
                </a:solidFill>
              </a:rPr>
            </a:br>
            <a:r>
              <a:rPr lang="en-US" altLang="ko-KR" sz="1200" dirty="0">
                <a:solidFill>
                  <a:srgbClr val="FFFF00"/>
                </a:solidFill>
              </a:rPr>
              <a:t>(</a:t>
            </a:r>
            <a:r>
              <a:rPr lang="ko-KR" altLang="en-US" sz="1200" dirty="0">
                <a:solidFill>
                  <a:srgbClr val="FFFF00"/>
                </a:solidFill>
              </a:rPr>
              <a:t>관리자 권한 보유자에게만 노출</a:t>
            </a:r>
            <a:r>
              <a:rPr lang="en-US" altLang="ko-KR" sz="1200" dirty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  <a:p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8" name="팔각형 7"/>
          <p:cNvSpPr/>
          <p:nvPr/>
        </p:nvSpPr>
        <p:spPr>
          <a:xfrm>
            <a:off x="1090668" y="398944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9274" y="975857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FF00"/>
                </a:solidFill>
              </a:rPr>
              <a:t>게시글</a:t>
            </a:r>
            <a:r>
              <a:rPr lang="ko-KR" altLang="en-US" sz="1200" dirty="0">
                <a:solidFill>
                  <a:srgbClr val="FFFF00"/>
                </a:solidFill>
              </a:rPr>
              <a:t> 검색</a:t>
            </a:r>
            <a:r>
              <a:rPr lang="en-US" altLang="ko-KR" sz="1200" dirty="0">
                <a:solidFill>
                  <a:srgbClr val="FFFF00"/>
                </a:solidFill>
              </a:rPr>
              <a:t>, </a:t>
            </a:r>
            <a:r>
              <a:rPr lang="ko-KR" altLang="en-US" sz="1200" dirty="0" err="1">
                <a:solidFill>
                  <a:srgbClr val="FFFF00"/>
                </a:solidFill>
              </a:rPr>
              <a:t>게시글</a:t>
            </a:r>
            <a:r>
              <a:rPr lang="ko-KR" altLang="en-US" sz="1200" dirty="0">
                <a:solidFill>
                  <a:srgbClr val="FFFF00"/>
                </a:solidFill>
              </a:rPr>
              <a:t> 작성</a:t>
            </a:r>
          </a:p>
        </p:txBody>
      </p:sp>
      <p:sp>
        <p:nvSpPr>
          <p:cNvPr id="15" name="팔각형 14"/>
          <p:cNvSpPr/>
          <p:nvPr/>
        </p:nvSpPr>
        <p:spPr>
          <a:xfrm>
            <a:off x="6145268" y="115627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7781924" y="92544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팔각형 2"/>
          <p:cNvSpPr/>
          <p:nvPr/>
        </p:nvSpPr>
        <p:spPr>
          <a:xfrm>
            <a:off x="1635550" y="15748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022900" y="1574800"/>
            <a:ext cx="250400" cy="18738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5268" y="1538359"/>
            <a:ext cx="1506482" cy="2253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68" y="4516299"/>
            <a:ext cx="2801882" cy="88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3" y="1345188"/>
            <a:ext cx="3984625" cy="152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3" y="2870306"/>
            <a:ext cx="3984626" cy="175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516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02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리스트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(2/2)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81922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181846" y="1786009"/>
            <a:ext cx="400054" cy="16626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/>
          <p:cNvSpPr/>
          <p:nvPr/>
        </p:nvSpPr>
        <p:spPr>
          <a:xfrm>
            <a:off x="6794496" y="213390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9271" y="972968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FF00"/>
                </a:solidFill>
              </a:rPr>
              <a:t>게시글</a:t>
            </a:r>
            <a:r>
              <a:rPr lang="ko-KR" altLang="en-US" sz="1200" dirty="0">
                <a:solidFill>
                  <a:srgbClr val="FFFF00"/>
                </a:solidFill>
              </a:rPr>
              <a:t> </a:t>
            </a:r>
            <a:r>
              <a:rPr lang="ko-KR" altLang="en-US" sz="1200" dirty="0" smtClean="0">
                <a:solidFill>
                  <a:srgbClr val="FFFF00"/>
                </a:solidFill>
              </a:rPr>
              <a:t>관리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>
                <a:solidFill>
                  <a:srgbClr val="FFFF00"/>
                </a:solidFill>
              </a:rPr>
              <a:t>관리자 권한 보유자에게만 노출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- </a:t>
            </a:r>
            <a:r>
              <a:rPr lang="ko-KR" altLang="en-US" sz="1200" dirty="0" smtClean="0">
                <a:solidFill>
                  <a:srgbClr val="FFFF00"/>
                </a:solidFill>
              </a:rPr>
              <a:t>수정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삭제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2" y="1434633"/>
            <a:ext cx="3451228" cy="70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6" y="3368667"/>
            <a:ext cx="3521624" cy="151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2" y="2194400"/>
            <a:ext cx="3800628" cy="412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02" y="4046539"/>
            <a:ext cx="4216098" cy="227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517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31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상세보기 </a:t>
            </a:r>
            <a:r>
              <a:rPr lang="en-US" altLang="ko-KR" sz="2000" b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(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1/2)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812796" y="43089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120896" y="2948059"/>
            <a:ext cx="889004" cy="176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/>
          <p:cNvSpPr/>
          <p:nvPr/>
        </p:nvSpPr>
        <p:spPr>
          <a:xfrm>
            <a:off x="1733546" y="284721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1262" y="4266991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FF00"/>
                </a:solidFill>
              </a:rPr>
              <a:t>게시글</a:t>
            </a:r>
            <a:r>
              <a:rPr lang="ko-KR" altLang="en-US" sz="1200" dirty="0">
                <a:solidFill>
                  <a:srgbClr val="FFFF00"/>
                </a:solidFill>
              </a:rPr>
              <a:t> </a:t>
            </a:r>
            <a:r>
              <a:rPr lang="ko-KR" altLang="en-US" sz="1200" dirty="0" smtClean="0">
                <a:solidFill>
                  <a:srgbClr val="FFFF00"/>
                </a:solidFill>
              </a:rPr>
              <a:t>관리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관리자와 작성자만 노출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- </a:t>
            </a:r>
            <a:r>
              <a:rPr lang="ko-KR" altLang="en-US" sz="1200" dirty="0" smtClean="0">
                <a:solidFill>
                  <a:srgbClr val="FFFF00"/>
                </a:solidFill>
              </a:rPr>
              <a:t>수정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삭제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76749" y="3225041"/>
            <a:ext cx="704851" cy="1976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팔각형 13"/>
          <p:cNvSpPr/>
          <p:nvPr/>
        </p:nvSpPr>
        <p:spPr>
          <a:xfrm>
            <a:off x="4622796" y="284721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팔각형 16"/>
          <p:cNvSpPr/>
          <p:nvPr/>
        </p:nvSpPr>
        <p:spPr>
          <a:xfrm>
            <a:off x="7769222" y="94062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6571" y="991035"/>
            <a:ext cx="150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FFFF00"/>
                </a:solidFill>
              </a:rPr>
              <a:t>첨부파일 다운로드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2" y="1371600"/>
            <a:ext cx="3799353" cy="289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1" y="4266991"/>
            <a:ext cx="4010881" cy="241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6" y="4772732"/>
            <a:ext cx="6888704" cy="71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49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31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상세보기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(2/2)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81922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9271" y="972968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FF00"/>
                </a:solidFill>
              </a:rPr>
              <a:t>댓글</a:t>
            </a:r>
            <a:r>
              <a:rPr lang="ko-KR" altLang="en-US" sz="1200" dirty="0" smtClean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입력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삭제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리스트 구성 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5" name="팔각형 14"/>
          <p:cNvSpPr/>
          <p:nvPr/>
        </p:nvSpPr>
        <p:spPr>
          <a:xfrm>
            <a:off x="1539871" y="364096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27221" y="3416300"/>
            <a:ext cx="5774279" cy="8142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2" y="1434633"/>
            <a:ext cx="3943187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1" y="4349283"/>
            <a:ext cx="4955708" cy="115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60" y="4349283"/>
            <a:ext cx="6013449" cy="211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115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22556"/>
            <a:ext cx="6933150" cy="309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답글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작성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81922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9271" y="972968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FF00"/>
                </a:solidFill>
              </a:rPr>
              <a:t>답글</a:t>
            </a:r>
            <a:r>
              <a:rPr lang="ko-KR" altLang="en-US" sz="1200" dirty="0" smtClean="0">
                <a:solidFill>
                  <a:srgbClr val="FFFF00"/>
                </a:solidFill>
              </a:rPr>
              <a:t> 권한 설정</a:t>
            </a:r>
            <a:endParaRPr lang="en-US" altLang="ko-KR" sz="1200" dirty="0" smtClean="0">
              <a:solidFill>
                <a:srgbClr val="FFFF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2" y="1349215"/>
            <a:ext cx="3856037" cy="108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6" y="4507131"/>
            <a:ext cx="1639557" cy="78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팔각형 13"/>
          <p:cNvSpPr/>
          <p:nvPr/>
        </p:nvSpPr>
        <p:spPr>
          <a:xfrm>
            <a:off x="768350" y="412930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5699" y="4179718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FF00"/>
                </a:solidFill>
              </a:rPr>
              <a:t>답글</a:t>
            </a:r>
            <a:r>
              <a:rPr lang="ko-KR" altLang="en-US" sz="1200" dirty="0" smtClean="0">
                <a:solidFill>
                  <a:srgbClr val="FFFF00"/>
                </a:solidFill>
              </a:rPr>
              <a:t> 작성시 리스트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계단형</a:t>
            </a:r>
            <a:r>
              <a:rPr lang="ko-KR" altLang="en-US" sz="1200" dirty="0" smtClean="0">
                <a:solidFill>
                  <a:srgbClr val="FFFF00"/>
                </a:solidFill>
              </a:rPr>
              <a:t> 노출 방법</a:t>
            </a:r>
            <a:endParaRPr lang="en-US" altLang="ko-KR" sz="1200" dirty="0" smtClean="0">
              <a:solidFill>
                <a:srgbClr val="FFFF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06" y="4507131"/>
            <a:ext cx="2949538" cy="201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44" y="4129306"/>
            <a:ext cx="3907206" cy="160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1" y="4524811"/>
            <a:ext cx="3468688" cy="20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44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9" y="922556"/>
            <a:ext cx="6933151" cy="304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게시판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부</a:t>
            </a:r>
            <a:r>
              <a:rPr lang="ko-KR" altLang="en-US" sz="20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서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: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전체직원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리스트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81922" y="92255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9272" y="999270"/>
            <a:ext cx="359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부서메뉴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화면 구성 및 기능은 회사 메뉴와 동일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* </a:t>
            </a:r>
            <a:r>
              <a:rPr lang="ko-KR" altLang="en-US" sz="1200" dirty="0" smtClean="0">
                <a:solidFill>
                  <a:srgbClr val="FFFF00"/>
                </a:solidFill>
              </a:rPr>
              <a:t>공통 기능</a:t>
            </a:r>
            <a:r>
              <a:rPr lang="en-US" altLang="ko-KR" sz="1200" dirty="0" smtClean="0">
                <a:solidFill>
                  <a:srgbClr val="FFFF00"/>
                </a:solidFill>
              </a:rPr>
              <a:t>: </a:t>
            </a:r>
            <a:r>
              <a:rPr lang="ko-KR" altLang="en-US" sz="1200" dirty="0" smtClean="0">
                <a:solidFill>
                  <a:srgbClr val="FFFF00"/>
                </a:solidFill>
              </a:rPr>
              <a:t>리스트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FF00"/>
                </a:solidFill>
              </a:rPr>
              <a:t> 작성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상세보기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답글</a:t>
            </a:r>
            <a:r>
              <a:rPr lang="ko-KR" altLang="en-US" sz="1200" dirty="0" smtClean="0">
                <a:solidFill>
                  <a:srgbClr val="FFFF00"/>
                </a:solidFill>
              </a:rPr>
              <a:t> 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*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다른점</a:t>
            </a:r>
            <a:r>
              <a:rPr lang="en-US" altLang="ko-KR" sz="1200" dirty="0" smtClean="0">
                <a:solidFill>
                  <a:srgbClr val="FFFF00"/>
                </a:solidFill>
              </a:rPr>
              <a:t>: </a:t>
            </a:r>
            <a:r>
              <a:rPr lang="ko-KR" altLang="en-US" sz="1200" dirty="0" smtClean="0">
                <a:solidFill>
                  <a:srgbClr val="FFFF00"/>
                </a:solidFill>
              </a:rPr>
              <a:t>사용자 소속 부서 기능만 사용가능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2" y="1830267"/>
            <a:ext cx="3984625" cy="409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52" y="4035425"/>
            <a:ext cx="5310669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77950" y="4107934"/>
            <a:ext cx="1093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olidFill>
                  <a:srgbClr val="FFFF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FF00"/>
                </a:solidFill>
              </a:rPr>
              <a:t> 검색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리스트 조회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75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63550" y="1583851"/>
            <a:ext cx="43248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48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1. </a:t>
            </a:r>
            <a:r>
              <a:rPr lang="ko-KR" altLang="en-US" sz="48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서비스 소개</a:t>
            </a:r>
            <a:endParaRPr lang="en-US" sz="48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441" y="2567932"/>
            <a:ext cx="3536999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Groupware System</a:t>
            </a: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관리자 메</a:t>
            </a:r>
            <a:r>
              <a:rPr lang="ko-KR" alt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뉴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게시판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설문조사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사원관</a:t>
            </a:r>
            <a:r>
              <a:rPr lang="ko-KR" alt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리</a:t>
            </a:r>
            <a:endParaRPr lang="en-US" sz="20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65760" y="1330844"/>
            <a:ext cx="5429239" cy="4473056"/>
            <a:chOff x="5342118" y="1330844"/>
            <a:chExt cx="5090932" cy="4138908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5342118" y="1330844"/>
              <a:ext cx="5090932" cy="4138908"/>
              <a:chOff x="4300539" y="1984376"/>
              <a:chExt cx="3589338" cy="2890838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close/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4456114" y="2147889"/>
                <a:ext cx="3278188" cy="1841500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8" name="Oval 15"/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4300539" y="4154489"/>
                <a:ext cx="3589338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3" tIns="22851" rIns="45703" bIns="22851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dirty="0">
                  <a:solidFill>
                    <a:schemeClr val="tx2"/>
                  </a:solidFill>
                  <a:latin typeface="Roboto Regular" charset="0"/>
                </a:endParaRPr>
              </a:p>
            </p:txBody>
          </p:sp>
        </p:grpSp>
        <p:pic>
          <p:nvPicPr>
            <p:cNvPr id="1026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353" y="1564951"/>
              <a:ext cx="4712037" cy="2659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22556"/>
            <a:ext cx="6933152" cy="310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 메인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5675048" y="4173377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62398" y="4250091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진행 중인 설문 리스트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1660521" y="185824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47871" y="1405096"/>
            <a:ext cx="5603879" cy="11920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1616070" y="300502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3420" y="2597150"/>
            <a:ext cx="5648330" cy="12902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5675048" y="536189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2398" y="543860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종료된 설문 리스트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0022" y="4135439"/>
            <a:ext cx="4098126" cy="2392361"/>
            <a:chOff x="1470022" y="4249739"/>
            <a:chExt cx="4098126" cy="2392361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22" y="4249739"/>
              <a:ext cx="4098126" cy="239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044949" y="4275058"/>
              <a:ext cx="1523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FF00"/>
                  </a:solidFill>
                </a:rPr>
                <a:t>페이지 </a:t>
              </a:r>
              <a:r>
                <a:rPr lang="ko-KR" altLang="en-US" sz="1200" dirty="0" err="1" smtClean="0">
                  <a:solidFill>
                    <a:srgbClr val="FFFF00"/>
                  </a:solidFill>
                </a:rPr>
                <a:t>오픈시</a:t>
              </a:r>
              <a:r>
                <a:rPr lang="ko-KR" altLang="en-US" sz="1200" dirty="0" smtClean="0">
                  <a:solidFill>
                    <a:srgbClr val="FFFF00"/>
                  </a:solidFill>
                </a:rPr>
                <a:t> 설문기한을 갱신함</a:t>
              </a:r>
              <a:endParaRPr lang="ko-KR" altLang="en-US" sz="12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48" y="4646559"/>
            <a:ext cx="5969802" cy="61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48" y="5835650"/>
            <a:ext cx="5610225" cy="64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844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30712"/>
            <a:ext cx="6933152" cy="280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설문 등록하기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설문대상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상세 설정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1660521" y="143986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47871" y="1517650"/>
            <a:ext cx="3114679" cy="2222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1616070" y="306069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3420" y="3032124"/>
            <a:ext cx="3216280" cy="40639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68348" y="379519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5698" y="387191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설문보기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항목추가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최소 </a:t>
            </a:r>
            <a:r>
              <a:rPr lang="en-US" altLang="ko-KR" sz="1200" dirty="0" smtClean="0">
                <a:solidFill>
                  <a:srgbClr val="FFFF00"/>
                </a:solidFill>
              </a:rPr>
              <a:t>2</a:t>
            </a:r>
            <a:r>
              <a:rPr lang="ko-KR" altLang="en-US" sz="1200" dirty="0" smtClean="0">
                <a:solidFill>
                  <a:srgbClr val="FFFF00"/>
                </a:solidFill>
              </a:rPr>
              <a:t>개</a:t>
            </a:r>
            <a:r>
              <a:rPr lang="en-US" altLang="ko-KR" sz="1200" dirty="0" smtClean="0">
                <a:solidFill>
                  <a:srgbClr val="FFFF00"/>
                </a:solidFill>
              </a:rPr>
              <a:t>~</a:t>
            </a:r>
            <a:r>
              <a:rPr lang="ko-KR" altLang="en-US" sz="1200" dirty="0" smtClean="0">
                <a:solidFill>
                  <a:srgbClr val="FFFF00"/>
                </a:solidFill>
              </a:rPr>
              <a:t>최대 </a:t>
            </a:r>
            <a:r>
              <a:rPr lang="en-US" altLang="ko-KR" sz="1200" dirty="0" smtClean="0">
                <a:solidFill>
                  <a:srgbClr val="FFFF00"/>
                </a:solidFill>
              </a:rPr>
              <a:t>5</a:t>
            </a:r>
            <a:r>
              <a:rPr lang="ko-KR" altLang="en-US" sz="1200" dirty="0" smtClean="0">
                <a:solidFill>
                  <a:srgbClr val="FFFF00"/>
                </a:solidFill>
              </a:rPr>
              <a:t>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84418" y="3448047"/>
            <a:ext cx="811482" cy="2349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팔각형 18"/>
          <p:cNvSpPr/>
          <p:nvPr/>
        </p:nvSpPr>
        <p:spPr>
          <a:xfrm>
            <a:off x="5295900" y="337661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338261"/>
            <a:ext cx="3795997" cy="196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0" y="2611459"/>
            <a:ext cx="2261923" cy="140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4246563"/>
            <a:ext cx="4595515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60" y="4699000"/>
            <a:ext cx="5982011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팔각형 23"/>
          <p:cNvSpPr/>
          <p:nvPr/>
        </p:nvSpPr>
        <p:spPr>
          <a:xfrm>
            <a:off x="5749660" y="424828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7010" y="432500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 등록하기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83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22555"/>
            <a:ext cx="6933152" cy="231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진행중인 설문조사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리스트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설문제목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클릭시</a:t>
            </a:r>
            <a:r>
              <a:rPr lang="ko-KR" altLang="en-US" sz="1200" dirty="0" smtClean="0">
                <a:solidFill>
                  <a:srgbClr val="FFFF00"/>
                </a:solidFill>
              </a:rPr>
              <a:t> 설문조사 참여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4290743" y="11588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25910" y="1536700"/>
            <a:ext cx="1817425" cy="12890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6946900" y="171063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34250" y="1533523"/>
            <a:ext cx="304800" cy="129222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68348" y="3344348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5698" y="3394760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관리 항목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관리자에게만 노출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324284"/>
            <a:ext cx="4366717" cy="318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55" y="3187700"/>
            <a:ext cx="3437765" cy="352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7" y="3789363"/>
            <a:ext cx="3824286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720" y="4596606"/>
            <a:ext cx="3309842" cy="174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128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22555"/>
            <a:ext cx="6933152" cy="34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설문참여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 정보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3338243" y="176212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54361" y="2139950"/>
            <a:ext cx="1443040" cy="800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2767011" y="384741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54361" y="3910102"/>
            <a:ext cx="2198689" cy="2713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770547" y="2014241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7897" y="2064653"/>
            <a:ext cx="359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 조사 참여 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ko-KR" altLang="en-US" sz="1200" dirty="0" smtClean="0">
                <a:solidFill>
                  <a:srgbClr val="FFFF00"/>
                </a:solidFill>
              </a:rPr>
              <a:t>좌측</a:t>
            </a:r>
            <a:r>
              <a:rPr lang="en-US" altLang="ko-KR" sz="1200" dirty="0" smtClean="0">
                <a:solidFill>
                  <a:srgbClr val="FFFF00"/>
                </a:solidFill>
              </a:rPr>
              <a:t>: </a:t>
            </a:r>
            <a:r>
              <a:rPr lang="ko-KR" altLang="en-US" sz="1200" dirty="0" smtClean="0">
                <a:solidFill>
                  <a:srgbClr val="FFFF00"/>
                </a:solidFill>
              </a:rPr>
              <a:t>라디오 버튼 클릭 후 참여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저장방식</a:t>
            </a:r>
            <a:r>
              <a:rPr lang="en-US" altLang="ko-KR" sz="1200" dirty="0" smtClean="0">
                <a:solidFill>
                  <a:srgbClr val="FFFF00"/>
                </a:solidFill>
              </a:rPr>
              <a:t>: 0|0|0|0|)</a:t>
            </a:r>
          </a:p>
          <a:p>
            <a:r>
              <a:rPr lang="en-US" altLang="ko-KR" sz="1200" dirty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          </a:t>
            </a:r>
            <a:r>
              <a:rPr lang="ko-KR" altLang="en-US" sz="1200" dirty="0" smtClean="0">
                <a:solidFill>
                  <a:srgbClr val="FFFF00"/>
                </a:solidFill>
              </a:rPr>
              <a:t>배열 뒤에 </a:t>
            </a:r>
            <a:r>
              <a:rPr lang="en-US" altLang="ko-KR" sz="1200" dirty="0" smtClean="0">
                <a:solidFill>
                  <a:srgbClr val="FFFF00"/>
                </a:solidFill>
              </a:rPr>
              <a:t>“|”</a:t>
            </a:r>
            <a:r>
              <a:rPr lang="ko-KR" altLang="en-US" sz="1200" dirty="0" smtClean="0">
                <a:solidFill>
                  <a:srgbClr val="FFFF00"/>
                </a:solidFill>
              </a:rPr>
              <a:t>를 붙여 보기를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한문자로</a:t>
            </a:r>
            <a:r>
              <a:rPr lang="ko-KR" altLang="en-US" sz="1200" dirty="0" smtClean="0">
                <a:solidFill>
                  <a:srgbClr val="FFFF00"/>
                </a:solidFill>
              </a:rPr>
              <a:t> 저장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ko-KR" altLang="en-US" sz="1200" dirty="0" smtClean="0">
                <a:solidFill>
                  <a:srgbClr val="FFFF00"/>
                </a:solidFill>
              </a:rPr>
              <a:t>우측</a:t>
            </a:r>
            <a:r>
              <a:rPr lang="en-US" altLang="ko-KR" sz="1200" dirty="0" smtClean="0">
                <a:solidFill>
                  <a:srgbClr val="FFFF00"/>
                </a:solidFill>
              </a:rPr>
              <a:t>: </a:t>
            </a:r>
            <a:r>
              <a:rPr lang="ko-KR" altLang="en-US" sz="1200" dirty="0" smtClean="0">
                <a:solidFill>
                  <a:srgbClr val="FFFF00"/>
                </a:solidFill>
              </a:rPr>
              <a:t>현재 집계현황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           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한문자로</a:t>
            </a:r>
            <a:r>
              <a:rPr lang="ko-KR" altLang="en-US" sz="1200" dirty="0" smtClean="0">
                <a:solidFill>
                  <a:srgbClr val="FFFF00"/>
                </a:solidFill>
              </a:rPr>
              <a:t> 저장된 문자를 </a:t>
            </a:r>
            <a:r>
              <a:rPr lang="en-US" altLang="ko-KR" sz="1200" dirty="0" err="1" smtClean="0">
                <a:solidFill>
                  <a:srgbClr val="FFFF00"/>
                </a:solidFill>
              </a:rPr>
              <a:t>StringTokenizer</a:t>
            </a:r>
            <a:r>
              <a:rPr lang="en-US" altLang="ko-KR" sz="1200" dirty="0" smtClean="0">
                <a:solidFill>
                  <a:srgbClr val="FFFF00"/>
                </a:solidFill>
              </a:rPr>
              <a:t> </a:t>
            </a:r>
            <a:r>
              <a:rPr lang="ko-KR" altLang="en-US" sz="1200" dirty="0" smtClean="0">
                <a:solidFill>
                  <a:srgbClr val="FFFF00"/>
                </a:solidFill>
              </a:rPr>
              <a:t>로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en-US" altLang="ko-KR" sz="1200" dirty="0" smtClean="0">
                <a:solidFill>
                  <a:srgbClr val="FFFF00"/>
                </a:solidFill>
              </a:rPr>
              <a:t>           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분리시킨후</a:t>
            </a:r>
            <a:r>
              <a:rPr lang="ko-KR" altLang="en-US" sz="1200" dirty="0" smtClean="0">
                <a:solidFill>
                  <a:srgbClr val="FFFF00"/>
                </a:solidFill>
              </a:rPr>
              <a:t> 노출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8" name="팔각형 17"/>
          <p:cNvSpPr/>
          <p:nvPr/>
        </p:nvSpPr>
        <p:spPr>
          <a:xfrm>
            <a:off x="2767011" y="314256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54361" y="3142563"/>
            <a:ext cx="2198689" cy="6290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378875"/>
            <a:ext cx="4116388" cy="5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3264982"/>
            <a:ext cx="3174058" cy="183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6" y="5101213"/>
            <a:ext cx="3653103" cy="139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48" y="4419929"/>
            <a:ext cx="4088352" cy="208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팔각형 23"/>
          <p:cNvSpPr/>
          <p:nvPr/>
        </p:nvSpPr>
        <p:spPr>
          <a:xfrm>
            <a:off x="774698" y="448036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2048" y="455707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투표하기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화면닫기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8" y="4902887"/>
            <a:ext cx="2838450" cy="95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862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22555"/>
            <a:ext cx="6933152" cy="261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종료</a:t>
            </a:r>
            <a:r>
              <a:rPr lang="ko-KR" altLang="en-US" sz="20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된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설문조사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리스트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설문제목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클릭시</a:t>
            </a:r>
            <a:r>
              <a:rPr lang="ko-KR" altLang="en-US" sz="1200" dirty="0" smtClean="0">
                <a:solidFill>
                  <a:srgbClr val="FFFF00"/>
                </a:solidFill>
              </a:rPr>
              <a:t> 설문조사 결과 확인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4290743" y="11588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25910" y="1536700"/>
            <a:ext cx="1817425" cy="16383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6946900" y="171063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34250" y="1533523"/>
            <a:ext cx="304800" cy="16414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68348" y="3582691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5698" y="3633103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관리 항목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관리자에게만 노출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51550" y="1366556"/>
            <a:ext cx="5960939" cy="5275543"/>
            <a:chOff x="6638925" y="2162284"/>
            <a:chExt cx="5400000" cy="453309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753" y="2426598"/>
              <a:ext cx="1975908" cy="632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3059112"/>
              <a:ext cx="5400000" cy="3636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661" y="2162284"/>
              <a:ext cx="1725264" cy="2941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4019252"/>
            <a:ext cx="5160698" cy="214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8" y="922555"/>
            <a:ext cx="6933152" cy="307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주소록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사원리스트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사원 리스트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ko-KR" altLang="en-US" sz="1200" dirty="0" smtClean="0">
                <a:solidFill>
                  <a:srgbClr val="FFFF00"/>
                </a:solidFill>
              </a:rPr>
              <a:t>이름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클릭시</a:t>
            </a:r>
            <a:r>
              <a:rPr lang="ko-KR" altLang="en-US" sz="1200" dirty="0" smtClean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개인정보 상세보기로 이동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1604693" y="151581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2043" y="1416050"/>
            <a:ext cx="4046807" cy="21209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6407150" y="103822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1900" y="1416050"/>
            <a:ext cx="1320800" cy="2886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68347" y="4067951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5697" y="4118363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검색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469091"/>
            <a:ext cx="3980209" cy="240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43" y="3873500"/>
            <a:ext cx="560313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7" y="4502150"/>
            <a:ext cx="2800353" cy="4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4998225"/>
            <a:ext cx="5304051" cy="137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483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922554"/>
            <a:ext cx="6933153" cy="368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메인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공지사항 상위 </a:t>
            </a:r>
            <a:r>
              <a:rPr lang="en-US" altLang="ko-KR" sz="1200" dirty="0" smtClean="0">
                <a:solidFill>
                  <a:srgbClr val="FFFF00"/>
                </a:solidFill>
              </a:rPr>
              <a:t>5</a:t>
            </a:r>
            <a:r>
              <a:rPr lang="ko-KR" altLang="en-US" sz="1200" dirty="0" smtClean="0">
                <a:solidFill>
                  <a:srgbClr val="FFFF00"/>
                </a:solidFill>
              </a:rPr>
              <a:t>개씩 노출</a:t>
            </a:r>
            <a:endParaRPr lang="en-US" altLang="ko-KR" sz="1200" dirty="0" smtClean="0">
              <a:solidFill>
                <a:srgbClr val="FFFF00"/>
              </a:solidFill>
            </a:endParaRPr>
          </a:p>
          <a:p>
            <a:r>
              <a:rPr lang="ko-KR" altLang="en-US" sz="1200" dirty="0" smtClean="0">
                <a:solidFill>
                  <a:srgbClr val="FFFF00"/>
                </a:solidFill>
              </a:rPr>
              <a:t>공지사항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클릭시</a:t>
            </a:r>
            <a:r>
              <a:rPr lang="ko-KR" altLang="en-US" sz="1200" dirty="0" smtClean="0">
                <a:solidFill>
                  <a:srgbClr val="FFFF00"/>
                </a:solidFill>
              </a:rPr>
              <a:t> 공지사항 페이지로 이동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1604693" y="151581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2043" y="1227137"/>
            <a:ext cx="5709456" cy="10969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768347" y="4677551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5697" y="4727963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그룹웨어 사용정보 페이지 이동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7" name="팔각형 16"/>
          <p:cNvSpPr/>
          <p:nvPr/>
        </p:nvSpPr>
        <p:spPr>
          <a:xfrm>
            <a:off x="1563418" y="275247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50768" y="2406650"/>
            <a:ext cx="5709456" cy="203912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469091"/>
            <a:ext cx="2869800" cy="125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2723216"/>
            <a:ext cx="3627437" cy="82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85" y="3627908"/>
            <a:ext cx="3600000" cy="13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85" y="5004962"/>
            <a:ext cx="3600000" cy="158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09" y="4677551"/>
            <a:ext cx="2589190" cy="191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5080777"/>
            <a:ext cx="4343963" cy="150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117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7" y="922554"/>
            <a:ext cx="6931176" cy="3065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그룹웨어 사용정보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10" name="팔각형 9"/>
          <p:cNvSpPr/>
          <p:nvPr/>
        </p:nvSpPr>
        <p:spPr>
          <a:xfrm>
            <a:off x="7770548" y="93071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7898" y="1007426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사원 관리로 이동 및 가입대기자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퇴사자 리스트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팔각형 10"/>
          <p:cNvSpPr/>
          <p:nvPr/>
        </p:nvSpPr>
        <p:spPr>
          <a:xfrm>
            <a:off x="2760659" y="207735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54093" y="2071687"/>
            <a:ext cx="821007" cy="4746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>
            <a:off x="1663696" y="40743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046" y="412471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서비스 추가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9" name="팔각형 18"/>
          <p:cNvSpPr/>
          <p:nvPr/>
        </p:nvSpPr>
        <p:spPr>
          <a:xfrm>
            <a:off x="3656009" y="2774606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9443" y="2844799"/>
            <a:ext cx="821007" cy="2374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93" y="4124712"/>
            <a:ext cx="3803516" cy="2144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2147818"/>
            <a:ext cx="3862433" cy="107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8" y="1379003"/>
            <a:ext cx="3863972" cy="69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087" y="3269438"/>
            <a:ext cx="3862433" cy="278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502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922556"/>
            <a:ext cx="6930116" cy="306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부서 등록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직급 등록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31" y="3676650"/>
            <a:ext cx="5896304" cy="291465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팔각형 20"/>
          <p:cNvSpPr/>
          <p:nvPr/>
        </p:nvSpPr>
        <p:spPr>
          <a:xfrm>
            <a:off x="1604693" y="226626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92043" y="1974850"/>
            <a:ext cx="2760929" cy="1816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/>
          <p:cNvSpPr/>
          <p:nvPr/>
        </p:nvSpPr>
        <p:spPr>
          <a:xfrm>
            <a:off x="768347" y="403701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97" y="4087425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부서</a:t>
            </a:r>
            <a:r>
              <a:rPr lang="en-US" altLang="ko-KR" sz="1200" dirty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dirty="0" smtClean="0">
                <a:solidFill>
                  <a:srgbClr val="FFFF00"/>
                </a:solidFill>
              </a:rPr>
              <a:t>직급 리스트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삭제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전체삭제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5" name="팔각형 24"/>
          <p:cNvSpPr/>
          <p:nvPr/>
        </p:nvSpPr>
        <p:spPr>
          <a:xfrm>
            <a:off x="6278981" y="38481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44031" y="4225924"/>
            <a:ext cx="2877719" cy="23653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팔각형 27"/>
          <p:cNvSpPr/>
          <p:nvPr/>
        </p:nvSpPr>
        <p:spPr>
          <a:xfrm>
            <a:off x="4995593" y="148272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17793" y="1860550"/>
            <a:ext cx="2281507" cy="9080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팔각형 29"/>
          <p:cNvSpPr/>
          <p:nvPr/>
        </p:nvSpPr>
        <p:spPr>
          <a:xfrm>
            <a:off x="9169982" y="3902075"/>
            <a:ext cx="402029" cy="406888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992183" y="4279900"/>
            <a:ext cx="2367967" cy="9779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팔각형 31"/>
          <p:cNvSpPr/>
          <p:nvPr/>
        </p:nvSpPr>
        <p:spPr>
          <a:xfrm>
            <a:off x="7753347" y="94358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40697" y="99399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부서</a:t>
            </a:r>
            <a:r>
              <a:rPr lang="en-US" altLang="ko-KR" sz="1200" dirty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dirty="0" smtClean="0">
                <a:solidFill>
                  <a:srgbClr val="FFFF00"/>
                </a:solidFill>
              </a:rPr>
              <a:t>직급 등록하기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43" y="4479130"/>
            <a:ext cx="3012581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60" y="4384675"/>
            <a:ext cx="3252086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7" y="1371600"/>
            <a:ext cx="3086103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59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922556"/>
            <a:ext cx="6930115" cy="360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사원관리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(1/2)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2698750" y="15525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98750" y="1930400"/>
            <a:ext cx="1619250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/>
          <p:cNvSpPr/>
          <p:nvPr/>
        </p:nvSpPr>
        <p:spPr>
          <a:xfrm>
            <a:off x="768346" y="458946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96" y="4639875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가입대기</a:t>
            </a:r>
            <a:r>
              <a:rPr lang="en-US" altLang="ko-KR" sz="1200" dirty="0">
                <a:solidFill>
                  <a:srgbClr val="FFFF00"/>
                </a:solidFill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dirty="0" smtClean="0">
                <a:solidFill>
                  <a:srgbClr val="FFFF00"/>
                </a:solidFill>
              </a:rPr>
              <a:t>퇴사자 리스트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승인 거부 처리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32" name="팔각형 31"/>
          <p:cNvSpPr/>
          <p:nvPr/>
        </p:nvSpPr>
        <p:spPr>
          <a:xfrm>
            <a:off x="7753347" y="94358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40697" y="99399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전체 선택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선택 삭제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7" name="팔각형 26"/>
          <p:cNvSpPr/>
          <p:nvPr/>
        </p:nvSpPr>
        <p:spPr>
          <a:xfrm>
            <a:off x="1631950" y="227330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19300" y="2209800"/>
            <a:ext cx="374650" cy="20193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0" y="5027613"/>
            <a:ext cx="3025460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916874"/>
            <a:ext cx="3476350" cy="156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50" y="4571908"/>
            <a:ext cx="2784750" cy="21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562850"/>
            <a:ext cx="2955919" cy="213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6" y="1356622"/>
            <a:ext cx="3575054" cy="314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994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65150" y="104301"/>
            <a:ext cx="7619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1. </a:t>
            </a:r>
            <a:r>
              <a:rPr lang="ko-KR" altLang="en-US" sz="32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서비스 소개 </a:t>
            </a:r>
            <a:r>
              <a:rPr lang="en-US" altLang="ko-KR" sz="32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2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요구사항 명세</a:t>
            </a:r>
            <a:endParaRPr lang="en-US" sz="32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55021"/>
              </p:ext>
            </p:extLst>
          </p:nvPr>
        </p:nvGraphicFramePr>
        <p:xfrm>
          <a:off x="749297" y="891117"/>
          <a:ext cx="9798052" cy="5655416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235495"/>
                <a:gridCol w="1235495"/>
                <a:gridCol w="1235495"/>
                <a:gridCol w="1235495"/>
                <a:gridCol w="1459467"/>
                <a:gridCol w="3396605"/>
              </a:tblGrid>
              <a:tr h="220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 step</a:t>
                      </a:r>
                      <a:endParaRPr lang="en-US" sz="105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 step</a:t>
                      </a:r>
                      <a:endParaRPr lang="en-US" sz="105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 step</a:t>
                      </a:r>
                      <a:endParaRPr lang="en-US" sz="105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4 step</a:t>
                      </a:r>
                      <a:endParaRPr lang="en-US" sz="105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5 step</a:t>
                      </a:r>
                      <a:endParaRPr lang="en-US" sz="105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상세 기능</a:t>
                      </a:r>
                      <a:endParaRPr lang="ko-KR" altLang="en-US" sz="105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 페이지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로그인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아이디 </a:t>
                      </a:r>
                      <a:r>
                        <a:rPr lang="en-US" altLang="ko-KR" sz="900" u="none" strike="noStrike">
                          <a:effectLst/>
                        </a:rPr>
                        <a:t>&amp; </a:t>
                      </a:r>
                      <a:r>
                        <a:rPr lang="ko-KR" altLang="en-US" sz="900" u="none" strike="noStrike">
                          <a:effectLst/>
                        </a:rPr>
                        <a:t>비밀번호 체크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회원가입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 중복 체크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패스워크 체크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사용자 페이지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게시판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공지사항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회사공지사항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시스템 공지사항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회사 메뉴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각 메뉴 페이지 이동 및 게시물 작성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각 게시판 답글 및 댓글 작성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게시판 제목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작성자 검색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부서 메뉴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각 메뉴 페이지 이동 및 게시물 작성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각 게시판 답글 및 댓글 작성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게시판 제목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작성자 검색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설문조사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3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진행중인 설문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기한 계산하여 설문상태 자동 변경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설문 대상 지정하여 생성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및 설문 참가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종료된 설문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설문 결과 확인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주소록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사원 리스트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사원 목록 확인 및 검색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 페이지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그룹웨어 정보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시스템 공지사항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시스템 공지사항 작성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3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그룹웨어 사용정보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그룹웨어 사용정보 조회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가입자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가입대기자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퇴사자 페이지로 이동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회사 정보 설정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회사정보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등록 및 조회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직급 관리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부서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직급 등록 및 조회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사원 및 관리자 정보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사원 관리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사원 등록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검색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 권한 설정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가입 대기자 승인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퇴사자 삭제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 정보 관리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 지정 및 해제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커뮤니티 관리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회사 공지사항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공지 작성 및 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회사 메뉴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메뉴 생성시 게시판 및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댓글</a:t>
                      </a:r>
                      <a:r>
                        <a:rPr lang="ko-KR" altLang="en-US" sz="900" u="none" strike="noStrike" dirty="0">
                          <a:effectLst/>
                        </a:rPr>
                        <a:t> 테이블 자동생성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부서 메뉴</a:t>
                      </a:r>
                      <a:endParaRPr lang="ko-KR" altLang="en-US" sz="900" b="1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메뉴 생성시 게시판 및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댓글</a:t>
                      </a:r>
                      <a:r>
                        <a:rPr lang="ko-KR" altLang="en-US" sz="900" u="none" strike="noStrike" dirty="0">
                          <a:effectLst/>
                        </a:rPr>
                        <a:t> 테이블 자동생성</a:t>
                      </a:r>
                      <a:endParaRPr lang="ko-KR" altLang="en-US" sz="9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922556"/>
            <a:ext cx="6930115" cy="360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사원관리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 (2/2)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1" name="팔각형 20"/>
          <p:cNvSpPr/>
          <p:nvPr/>
        </p:nvSpPr>
        <p:spPr>
          <a:xfrm>
            <a:off x="6102350" y="18319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19800" y="2209800"/>
            <a:ext cx="1619250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/>
          <p:cNvSpPr/>
          <p:nvPr/>
        </p:nvSpPr>
        <p:spPr>
          <a:xfrm>
            <a:off x="768346" y="458946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96" y="4639875"/>
            <a:ext cx="179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사원 검색 및 사원 등록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32" name="팔각형 31"/>
          <p:cNvSpPr/>
          <p:nvPr/>
        </p:nvSpPr>
        <p:spPr>
          <a:xfrm>
            <a:off x="7753347" y="94358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40697" y="99399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사원 정보 수정 및 퇴사 처리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7" name="팔각형 26"/>
          <p:cNvSpPr/>
          <p:nvPr/>
        </p:nvSpPr>
        <p:spPr>
          <a:xfrm>
            <a:off x="6762750" y="264795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50100" y="2400300"/>
            <a:ext cx="431800" cy="1854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4346799"/>
            <a:ext cx="5051145" cy="2352451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4730991"/>
            <a:ext cx="2597150" cy="196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30788" y="5801925"/>
            <a:ext cx="179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아이디 중복체크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003282"/>
            <a:ext cx="3621087" cy="71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715120"/>
            <a:ext cx="2840037" cy="39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6" y="1377950"/>
            <a:ext cx="4254223" cy="18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85" y="3189776"/>
            <a:ext cx="3000515" cy="115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30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5" y="922556"/>
            <a:ext cx="6930116" cy="316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관리자 정보 관리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3" name="팔각형 22"/>
          <p:cNvSpPr/>
          <p:nvPr/>
        </p:nvSpPr>
        <p:spPr>
          <a:xfrm>
            <a:off x="768346" y="413861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96" y="4189025"/>
            <a:ext cx="561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관리자 지정하기 </a:t>
            </a:r>
            <a:r>
              <a:rPr lang="en-US" altLang="ko-KR" sz="1200" dirty="0" smtClean="0">
                <a:solidFill>
                  <a:srgbClr val="FFFF00"/>
                </a:solidFill>
              </a:rPr>
              <a:t>– </a:t>
            </a:r>
            <a:r>
              <a:rPr lang="ko-KR" altLang="en-US" sz="1200" dirty="0" smtClean="0">
                <a:solidFill>
                  <a:srgbClr val="FFFF00"/>
                </a:solidFill>
              </a:rPr>
              <a:t>찾기 누르면 사원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목록창</a:t>
            </a:r>
            <a:r>
              <a:rPr lang="ko-KR" altLang="en-US" sz="1200" dirty="0" smtClean="0">
                <a:solidFill>
                  <a:srgbClr val="FFFF00"/>
                </a:solidFill>
              </a:rPr>
              <a:t> 호출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선택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검색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8" name="팔각형 27"/>
          <p:cNvSpPr/>
          <p:nvPr/>
        </p:nvSpPr>
        <p:spPr>
          <a:xfrm>
            <a:off x="2133600" y="135175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042838" y="1729577"/>
            <a:ext cx="2059262" cy="59452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팔각형 31"/>
          <p:cNvSpPr/>
          <p:nvPr/>
        </p:nvSpPr>
        <p:spPr>
          <a:xfrm>
            <a:off x="7753347" y="94358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40697" y="99399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등록된 관리자 리스트 </a:t>
            </a:r>
            <a:r>
              <a:rPr lang="en-US" altLang="ko-KR" sz="1200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dirty="0" smtClean="0">
                <a:solidFill>
                  <a:srgbClr val="FFFF00"/>
                </a:solidFill>
              </a:rPr>
              <a:t>권한 해제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35" name="팔각형 34"/>
          <p:cNvSpPr/>
          <p:nvPr/>
        </p:nvSpPr>
        <p:spPr>
          <a:xfrm>
            <a:off x="2133600" y="26701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42838" y="3048000"/>
            <a:ext cx="5589862" cy="787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4560888"/>
            <a:ext cx="4613216" cy="207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61" y="4560888"/>
            <a:ext cx="3631223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1" y="4115831"/>
            <a:ext cx="3387038" cy="262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6" y="1377265"/>
            <a:ext cx="4019087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528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6" y="922556"/>
            <a:ext cx="6930116" cy="316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기술상세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관리자 메뉴 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회사메뉴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부서메뉴</a:t>
            </a:r>
            <a:r>
              <a:rPr lang="en-US" altLang="ko-KR" sz="20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&gt;</a:t>
            </a:r>
            <a:endParaRPr lang="en-US" sz="1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3" name="팔각형 22"/>
          <p:cNvSpPr/>
          <p:nvPr/>
        </p:nvSpPr>
        <p:spPr>
          <a:xfrm>
            <a:off x="768346" y="4138613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96" y="4189025"/>
            <a:ext cx="561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회사메뉴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부서메뉴 리스트 </a:t>
            </a:r>
            <a:r>
              <a:rPr lang="en-US" altLang="ko-KR" sz="1200" dirty="0" smtClean="0">
                <a:solidFill>
                  <a:srgbClr val="FFFF00"/>
                </a:solidFill>
              </a:rPr>
              <a:t>(</a:t>
            </a:r>
            <a:r>
              <a:rPr lang="ko-KR" altLang="en-US" sz="1200" dirty="0" smtClean="0">
                <a:solidFill>
                  <a:srgbClr val="FFFF00"/>
                </a:solidFill>
              </a:rPr>
              <a:t>선택 삭제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삭제</a:t>
            </a:r>
            <a:r>
              <a:rPr lang="en-US" altLang="ko-KR" sz="1200" dirty="0" smtClean="0">
                <a:solidFill>
                  <a:srgbClr val="FFFF00"/>
                </a:solidFill>
              </a:rPr>
              <a:t>)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8" name="팔각형 27"/>
          <p:cNvSpPr/>
          <p:nvPr/>
        </p:nvSpPr>
        <p:spPr>
          <a:xfrm>
            <a:off x="2413000" y="1599402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042838" y="1977227"/>
            <a:ext cx="2745062" cy="18581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팔각형 31"/>
          <p:cNvSpPr/>
          <p:nvPr/>
        </p:nvSpPr>
        <p:spPr>
          <a:xfrm>
            <a:off x="7753347" y="943580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40697" y="993992"/>
            <a:ext cx="35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FF00"/>
                </a:solidFill>
              </a:rPr>
              <a:t>회사메뉴</a:t>
            </a:r>
            <a:r>
              <a:rPr lang="en-US" altLang="ko-KR" sz="1200" dirty="0" smtClean="0">
                <a:solidFill>
                  <a:srgbClr val="FFFF00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부서메뉴 등록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35" name="팔각형 34"/>
          <p:cNvSpPr/>
          <p:nvPr/>
        </p:nvSpPr>
        <p:spPr>
          <a:xfrm>
            <a:off x="5238750" y="1527175"/>
            <a:ext cx="387350" cy="377825"/>
          </a:xfrm>
          <a:prstGeom prst="oc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837768" y="1905000"/>
            <a:ext cx="2794931" cy="1981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6" y="1371600"/>
            <a:ext cx="4141209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1" y="3427608"/>
            <a:ext cx="3448054" cy="42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1" y="4327524"/>
            <a:ext cx="4141208" cy="204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950" y="2887663"/>
            <a:ext cx="2203450" cy="62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8" y="4545013"/>
            <a:ext cx="3328332" cy="142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38" y="4545013"/>
            <a:ext cx="3681412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8" y="6038851"/>
            <a:ext cx="3328332" cy="36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35" y="3831056"/>
            <a:ext cx="3446462" cy="50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801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4611" y="2521575"/>
            <a:ext cx="46891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63550" y="1583851"/>
            <a:ext cx="4324837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4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2. </a:t>
            </a:r>
            <a:r>
              <a:rPr lang="ko-KR" altLang="en-US" sz="4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</a:t>
            </a:r>
            <a:endParaRPr lang="en-US" sz="4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441" y="2567932"/>
            <a:ext cx="353699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개발 환경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프로젝트 일정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데이터베이스 구성</a:t>
            </a:r>
            <a:endParaRPr lang="en-US" altLang="ko-KR" sz="2000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 algn="ctr">
              <a:lnSpc>
                <a:spcPts val="35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테이블 명세</a:t>
            </a:r>
            <a:endParaRPr lang="en-US" sz="20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65760" y="1330844"/>
            <a:ext cx="5429239" cy="4473056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83" y="1583852"/>
            <a:ext cx="4958593" cy="287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6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7700"/>
          <p:cNvSpPr/>
          <p:nvPr/>
        </p:nvSpPr>
        <p:spPr>
          <a:xfrm rot="4800">
            <a:off x="8937958" y="1510426"/>
            <a:ext cx="3063539" cy="2928895"/>
          </a:xfrm>
          <a:prstGeom prst="hexagon">
            <a:avLst/>
          </a:pr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7698"/>
          <p:cNvSpPr/>
          <p:nvPr/>
        </p:nvSpPr>
        <p:spPr>
          <a:xfrm rot="4800">
            <a:off x="5672885" y="1511944"/>
            <a:ext cx="3267368" cy="2924425"/>
          </a:xfrm>
          <a:prstGeom prst="hexagon">
            <a:avLst/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Hexagon 2">
            <a:extLst>
              <a:ext uri="{FF2B5EF4-FFF2-40B4-BE49-F238E27FC236}">
                <a16:creationId xmlns:a16="http://schemas.microsoft.com/office/drawing/2014/main" xmlns="" id="{24F8D808-656D-D84A-B0AC-9B753644D750}"/>
              </a:ext>
            </a:extLst>
          </p:cNvPr>
          <p:cNvSpPr/>
          <p:nvPr/>
        </p:nvSpPr>
        <p:spPr>
          <a:xfrm>
            <a:off x="2767514" y="1509664"/>
            <a:ext cx="2905368" cy="2928985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9DF793-B893-8440-A4AE-DA60EE1597BC}"/>
              </a:ext>
            </a:extLst>
          </p:cNvPr>
          <p:cNvSpPr txBox="1"/>
          <p:nvPr/>
        </p:nvSpPr>
        <p:spPr>
          <a:xfrm>
            <a:off x="9136609" y="2570454"/>
            <a:ext cx="2666235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Spring </a:t>
            </a:r>
            <a:r>
              <a:rPr lang="en-US" altLang="ko-KR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MVC</a:t>
            </a:r>
            <a:endParaRPr lang="en-US" altLang="ko-KR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C1BE92D-668B-214D-9A50-903EFC23ED2C}"/>
              </a:ext>
            </a:extLst>
          </p:cNvPr>
          <p:cNvSpPr txBox="1"/>
          <p:nvPr/>
        </p:nvSpPr>
        <p:spPr>
          <a:xfrm>
            <a:off x="9627188" y="1820416"/>
            <a:ext cx="1685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BACK - END</a:t>
            </a:r>
            <a:endParaRPr lang="en-US" sz="2200" dirty="0">
              <a:solidFill>
                <a:schemeClr val="tx2"/>
              </a:solidFill>
              <a:latin typeface="Catamaran Light" pitchFamily="2" charset="77"/>
              <a:cs typeface="Arima Madurai Medium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2679823" y="2570454"/>
            <a:ext cx="308074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window10</a:t>
            </a:r>
          </a:p>
          <a:p>
            <a:pPr algn="ctr">
              <a:lnSpc>
                <a:spcPts val="2700"/>
              </a:lnSpc>
            </a:pPr>
            <a:r>
              <a:rPr lang="en-US" altLang="ko-KR" dirty="0" err="1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Mysql</a:t>
            </a:r>
            <a:r>
              <a:rPr lang="en-US" altLang="ko-KR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 8.0.22</a:t>
            </a:r>
          </a:p>
          <a:p>
            <a:pPr algn="ctr">
              <a:lnSpc>
                <a:spcPts val="2700"/>
              </a:lnSpc>
            </a:pPr>
            <a:r>
              <a:rPr lang="en-US" altLang="ko-KR" dirty="0" err="1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GitHub</a:t>
            </a:r>
            <a:endParaRPr lang="en-US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3559512" y="1843327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기본 환경</a:t>
            </a:r>
            <a:endParaRPr lang="en-US" sz="2200" dirty="0">
              <a:solidFill>
                <a:schemeClr val="tx2"/>
              </a:solidFill>
              <a:latin typeface="Catamaran Light" pitchFamily="2" charset="77"/>
              <a:cs typeface="Arima Madurai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719D93-2190-7B47-9309-CB2E33164E29}"/>
              </a:ext>
            </a:extLst>
          </p:cNvPr>
          <p:cNvSpPr txBox="1"/>
          <p:nvPr/>
        </p:nvSpPr>
        <p:spPr>
          <a:xfrm>
            <a:off x="5973451" y="2409193"/>
            <a:ext cx="266623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HTML5</a:t>
            </a:r>
          </a:p>
          <a:p>
            <a:pPr algn="ctr">
              <a:lnSpc>
                <a:spcPts val="2700"/>
              </a:lnSpc>
            </a:pPr>
            <a:r>
              <a:rPr lang="en-US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CSS3</a:t>
            </a:r>
          </a:p>
          <a:p>
            <a:pPr algn="ctr">
              <a:lnSpc>
                <a:spcPts val="2700"/>
              </a:lnSpc>
            </a:pPr>
            <a:r>
              <a:rPr lang="en-US" dirty="0" err="1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Javascript</a:t>
            </a:r>
            <a:endParaRPr lang="en-US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2700"/>
              </a:lnSpc>
            </a:pPr>
            <a:r>
              <a:rPr lang="en-US" dirty="0" err="1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jQuery</a:t>
            </a:r>
            <a:endParaRPr lang="en-US" dirty="0" smtClean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2700"/>
              </a:lnSpc>
            </a:pPr>
            <a:r>
              <a:rPr lang="en-US" dirty="0" smtClean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Ajax</a:t>
            </a:r>
            <a:endParaRPr lang="en-US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BF8B30-86C7-B64F-AD22-C06445ED6F3A}"/>
              </a:ext>
            </a:extLst>
          </p:cNvPr>
          <p:cNvSpPr txBox="1"/>
          <p:nvPr/>
        </p:nvSpPr>
        <p:spPr>
          <a:xfrm>
            <a:off x="6366247" y="1820417"/>
            <a:ext cx="1880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FRONT - END</a:t>
            </a:r>
            <a:endParaRPr lang="en-US" sz="2200" dirty="0">
              <a:solidFill>
                <a:schemeClr val="tx2"/>
              </a:solidFill>
              <a:latin typeface="Catamaran Light" pitchFamily="2" charset="77"/>
              <a:cs typeface="Arima Madurai Medium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개발 환경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1423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775020"/>
              </p:ext>
            </p:extLst>
          </p:nvPr>
        </p:nvGraphicFramePr>
        <p:xfrm>
          <a:off x="2076451" y="1124047"/>
          <a:ext cx="9594849" cy="4902006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981839"/>
                <a:gridCol w="861301"/>
                <a:gridCol w="861301"/>
                <a:gridCol w="861301"/>
                <a:gridCol w="861301"/>
                <a:gridCol w="861301"/>
                <a:gridCol w="861301"/>
                <a:gridCol w="861301"/>
                <a:gridCol w="861301"/>
                <a:gridCol w="861301"/>
                <a:gridCol w="861301"/>
              </a:tblGrid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(20.12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(20.12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6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(20.12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(20.12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8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(21.01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9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(21.01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10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주차</a:t>
                      </a:r>
                      <a:endParaRPr lang="en-US" altLang="ko-KR" sz="90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(21.01</a:t>
                      </a:r>
                      <a:r>
                        <a:rPr lang="ko-KR" altLang="en-US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월</a:t>
                      </a:r>
                      <a:r>
                        <a:rPr lang="en-US" altLang="ko-KR" sz="900" u="none" strike="noStrike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</a:tr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요구사항 명세</a:t>
                      </a:r>
                      <a:b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</a:br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및 기획 의도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화면 구성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데이터 베이스 구성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프로그래밍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테스트 및 디버깅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7222" marR="7222" marT="72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086100" y="2120803"/>
            <a:ext cx="8585200" cy="3714750"/>
            <a:chOff x="3086100" y="1949450"/>
            <a:chExt cx="8585200" cy="3714750"/>
          </a:xfrm>
        </p:grpSpPr>
        <p:sp>
          <p:nvSpPr>
            <p:cNvPr id="4" name="줄무늬가 있는 오른쪽 화살표 3"/>
            <p:cNvSpPr/>
            <p:nvPr/>
          </p:nvSpPr>
          <p:spPr>
            <a:xfrm>
              <a:off x="3086100" y="1949450"/>
              <a:ext cx="857250" cy="450850"/>
            </a:xfrm>
            <a:prstGeom prst="striped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줄무늬가 있는 오른쪽 화살표 17"/>
            <p:cNvSpPr/>
            <p:nvPr/>
          </p:nvSpPr>
          <p:spPr>
            <a:xfrm>
              <a:off x="3873500" y="2755900"/>
              <a:ext cx="2514600" cy="450850"/>
            </a:xfrm>
            <a:prstGeom prst="striped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줄무늬가 있는 오른쪽 화살표 19"/>
            <p:cNvSpPr/>
            <p:nvPr/>
          </p:nvSpPr>
          <p:spPr>
            <a:xfrm>
              <a:off x="5200650" y="3575050"/>
              <a:ext cx="4362450" cy="450850"/>
            </a:xfrm>
            <a:prstGeom prst="striped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줄무늬가 있는 오른쪽 화살표 20"/>
            <p:cNvSpPr/>
            <p:nvPr/>
          </p:nvSpPr>
          <p:spPr>
            <a:xfrm>
              <a:off x="5670274" y="4394200"/>
              <a:ext cx="5118375" cy="450850"/>
            </a:xfrm>
            <a:prstGeom prst="striped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줄무늬가 있는 오른쪽 화살표 21"/>
            <p:cNvSpPr/>
            <p:nvPr/>
          </p:nvSpPr>
          <p:spPr>
            <a:xfrm>
              <a:off x="10712450" y="5213350"/>
              <a:ext cx="958850" cy="450850"/>
            </a:xfrm>
            <a:prstGeom prst="striped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일정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2702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데이터베이스 구성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5" y="922556"/>
            <a:ext cx="8556625" cy="562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864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96326" y="276225"/>
            <a:ext cx="1114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             2.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프로젝트 개요 </a:t>
            </a:r>
            <a:r>
              <a:rPr lang="en-US" altLang="ko-KR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– </a:t>
            </a:r>
            <a:r>
              <a:rPr lang="ko-KR" altLang="en-US" sz="36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테이블 명세 </a:t>
            </a:r>
            <a:r>
              <a:rPr lang="en-US" altLang="ko-KR" sz="2400" b="1" dirty="0" smtClean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&lt;employee table&gt;</a:t>
            </a:r>
            <a:endParaRPr lang="en-US" sz="2400" b="1" dirty="0">
              <a:solidFill>
                <a:schemeClr val="tx2"/>
              </a:solidFill>
              <a:latin typeface="Catamaran SemiBold" pitchFamily="2" charset="77"/>
              <a:cs typeface="Catamaran SemiBold" pitchFamily="2" charset="7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832828"/>
              </p:ext>
            </p:extLst>
          </p:nvPr>
        </p:nvGraphicFramePr>
        <p:xfrm>
          <a:off x="2159000" y="922556"/>
          <a:ext cx="9112250" cy="5715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01750"/>
                <a:gridCol w="1301750"/>
                <a:gridCol w="1301750"/>
                <a:gridCol w="1301750"/>
                <a:gridCol w="1301750"/>
                <a:gridCol w="1301750"/>
                <a:gridCol w="1301750"/>
              </a:tblGrid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Field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Null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Extra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Comment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emp_num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PRIMARY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auto_increment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일련번호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emp_buseo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(10)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부서코드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emp_grade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직급코드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emp_id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아이디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emp_enter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입사일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emp_name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emp_pwd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(20)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비밀번호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emp_photo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(300)</a:t>
                      </a:r>
                      <a:endParaRPr lang="ko-KR" altLang="en-US" sz="9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사진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emp_regdate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date</a:t>
                      </a:r>
                      <a:endParaRPr lang="ko-KR" altLang="en-US" sz="9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등록인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emp_auth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endParaRPr lang="ko-KR" altLang="en-US" sz="9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emp_confirm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char(1)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승인여부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emp_gender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char(2)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성별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emp_birth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char(12)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생일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emp_phone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핸드폰 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emp_company_tel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사내번호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emp_tel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char(13)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전화번호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emp_height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키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emp_weight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몸무게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emp_hobby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취미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emp_speciality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특기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emp_married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char(3)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결혼여부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emp_license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(100)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자격증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emp_lang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(100)</a:t>
                      </a:r>
                      <a:endParaRPr lang="ko-KR" altLang="en-US" sz="900" b="1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어학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emp_comment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text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YES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Null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추가 사항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82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Blue Molecules - Light">
      <a:dk1>
        <a:srgbClr val="E5E5E5"/>
      </a:dk1>
      <a:lt1>
        <a:srgbClr val="FFFFFF"/>
      </a:lt1>
      <a:dk2>
        <a:srgbClr val="FFFFFF"/>
      </a:dk2>
      <a:lt2>
        <a:srgbClr val="FFFFFF"/>
      </a:lt2>
      <a:accent1>
        <a:srgbClr val="31BAE6"/>
      </a:accent1>
      <a:accent2>
        <a:srgbClr val="1C94BB"/>
      </a:accent2>
      <a:accent3>
        <a:srgbClr val="1D7183"/>
      </a:accent3>
      <a:accent4>
        <a:srgbClr val="1A708E"/>
      </a:accent4>
      <a:accent5>
        <a:srgbClr val="154C61"/>
      </a:accent5>
      <a:accent6>
        <a:srgbClr val="093651"/>
      </a:accent6>
      <a:hlink>
        <a:srgbClr val="20708D"/>
      </a:hlink>
      <a:folHlink>
        <a:srgbClr val="3FC5E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1950</Words>
  <Application>Microsoft Office PowerPoint</Application>
  <PresentationFormat>사용자 지정</PresentationFormat>
  <Paragraphs>1086</Paragraphs>
  <Slides>43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junghwan park</cp:lastModifiedBy>
  <cp:revision>270</cp:revision>
  <dcterms:created xsi:type="dcterms:W3CDTF">2018-12-21T22:04:22Z</dcterms:created>
  <dcterms:modified xsi:type="dcterms:W3CDTF">2021-01-22T04:31:14Z</dcterms:modified>
</cp:coreProperties>
</file>